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136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525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8085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0650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6741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9659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3585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3556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3887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8826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0114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8847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737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299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808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3127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157C3-B8A1-400F-95F6-E43D09D3523C}" type="datetimeFigureOut">
              <a:rPr lang="en-IN" smtClean="0"/>
              <a:t>11-03-2026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511CA06-F6F9-4F49-BDDA-2433169821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866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8">
            <a:extLst>
              <a:ext uri="{FF2B5EF4-FFF2-40B4-BE49-F238E27FC236}">
                <a16:creationId xmlns:a16="http://schemas.microsoft.com/office/drawing/2014/main" id="{BB2C7397-C62B-0EC1-75E6-628BC88598BE}"/>
              </a:ext>
            </a:extLst>
          </p:cNvPr>
          <p:cNvGrpSpPr/>
          <p:nvPr/>
        </p:nvGrpSpPr>
        <p:grpSpPr>
          <a:xfrm>
            <a:off x="256891" y="194871"/>
            <a:ext cx="1537970" cy="969299"/>
            <a:chOff x="3011643" y="573706"/>
            <a:chExt cx="1537970" cy="993140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32FDA729-88DC-BB75-FC1C-04EE4BF6B33D}"/>
                </a:ext>
              </a:extLst>
            </p:cNvPr>
            <p:cNvSpPr/>
            <p:nvPr/>
          </p:nvSpPr>
          <p:spPr>
            <a:xfrm>
              <a:off x="3266334" y="871163"/>
              <a:ext cx="1283335" cy="455295"/>
            </a:xfrm>
            <a:custGeom>
              <a:avLst/>
              <a:gdLst/>
              <a:ahLst/>
              <a:cxnLst/>
              <a:rect l="l" t="t" r="r" b="b"/>
              <a:pathLst>
                <a:path w="1283335" h="455294">
                  <a:moveTo>
                    <a:pt x="15519" y="317480"/>
                  </a:moveTo>
                  <a:lnTo>
                    <a:pt x="0" y="317480"/>
                  </a:lnTo>
                  <a:lnTo>
                    <a:pt x="1995" y="338509"/>
                  </a:lnTo>
                  <a:lnTo>
                    <a:pt x="14170" y="375823"/>
                  </a:lnTo>
                  <a:lnTo>
                    <a:pt x="36860" y="406655"/>
                  </a:lnTo>
                  <a:lnTo>
                    <a:pt x="67690" y="430054"/>
                  </a:lnTo>
                  <a:lnTo>
                    <a:pt x="105932" y="445825"/>
                  </a:lnTo>
                  <a:lnTo>
                    <a:pt x="149569" y="453731"/>
                  </a:lnTo>
                  <a:lnTo>
                    <a:pt x="173285" y="454719"/>
                  </a:lnTo>
                  <a:lnTo>
                    <a:pt x="178362" y="454719"/>
                  </a:lnTo>
                  <a:lnTo>
                    <a:pt x="183494" y="454521"/>
                  </a:lnTo>
                  <a:lnTo>
                    <a:pt x="133557" y="418445"/>
                  </a:lnTo>
                  <a:lnTo>
                    <a:pt x="88789" y="383550"/>
                  </a:lnTo>
                  <a:lnTo>
                    <a:pt x="49380" y="349881"/>
                  </a:lnTo>
                  <a:lnTo>
                    <a:pt x="15519" y="317480"/>
                  </a:lnTo>
                  <a:close/>
                </a:path>
                <a:path w="1283335" h="455294">
                  <a:moveTo>
                    <a:pt x="54391" y="312681"/>
                  </a:moveTo>
                  <a:lnTo>
                    <a:pt x="94422" y="348900"/>
                  </a:lnTo>
                  <a:lnTo>
                    <a:pt x="135284" y="383550"/>
                  </a:lnTo>
                  <a:lnTo>
                    <a:pt x="176929" y="416346"/>
                  </a:lnTo>
                  <a:lnTo>
                    <a:pt x="219372" y="447051"/>
                  </a:lnTo>
                  <a:lnTo>
                    <a:pt x="240501" y="442890"/>
                  </a:lnTo>
                  <a:lnTo>
                    <a:pt x="277183" y="426417"/>
                  </a:lnTo>
                  <a:lnTo>
                    <a:pt x="315899" y="387050"/>
                  </a:lnTo>
                  <a:lnTo>
                    <a:pt x="325431" y="368075"/>
                  </a:lnTo>
                  <a:lnTo>
                    <a:pt x="170124" y="368075"/>
                  </a:lnTo>
                  <a:lnTo>
                    <a:pt x="160612" y="367383"/>
                  </a:lnTo>
                  <a:lnTo>
                    <a:pt x="159468" y="367383"/>
                  </a:lnTo>
                  <a:lnTo>
                    <a:pt x="148938" y="364834"/>
                  </a:lnTo>
                  <a:lnTo>
                    <a:pt x="120637" y="339221"/>
                  </a:lnTo>
                  <a:lnTo>
                    <a:pt x="115212" y="318114"/>
                  </a:lnTo>
                  <a:lnTo>
                    <a:pt x="115102" y="317480"/>
                  </a:lnTo>
                  <a:lnTo>
                    <a:pt x="54391" y="312681"/>
                  </a:lnTo>
                  <a:close/>
                </a:path>
                <a:path w="1283335" h="455294">
                  <a:moveTo>
                    <a:pt x="163165" y="0"/>
                  </a:moveTo>
                  <a:lnTo>
                    <a:pt x="97868" y="8775"/>
                  </a:lnTo>
                  <a:lnTo>
                    <a:pt x="46165" y="35100"/>
                  </a:lnTo>
                  <a:lnTo>
                    <a:pt x="12488" y="76920"/>
                  </a:lnTo>
                  <a:lnTo>
                    <a:pt x="1262" y="132177"/>
                  </a:lnTo>
                  <a:lnTo>
                    <a:pt x="2488" y="152060"/>
                  </a:lnTo>
                  <a:lnTo>
                    <a:pt x="20868" y="199851"/>
                  </a:lnTo>
                  <a:lnTo>
                    <a:pt x="54545" y="231629"/>
                  </a:lnTo>
                  <a:lnTo>
                    <a:pt x="98818" y="252341"/>
                  </a:lnTo>
                  <a:lnTo>
                    <a:pt x="137872" y="265623"/>
                  </a:lnTo>
                  <a:lnTo>
                    <a:pt x="151883" y="269930"/>
                  </a:lnTo>
                  <a:lnTo>
                    <a:pt x="164195" y="274001"/>
                  </a:lnTo>
                  <a:lnTo>
                    <a:pt x="205067" y="294003"/>
                  </a:lnTo>
                  <a:lnTo>
                    <a:pt x="221187" y="318114"/>
                  </a:lnTo>
                  <a:lnTo>
                    <a:pt x="221290" y="318471"/>
                  </a:lnTo>
                  <a:lnTo>
                    <a:pt x="208069" y="357008"/>
                  </a:lnTo>
                  <a:lnTo>
                    <a:pt x="170124" y="368075"/>
                  </a:lnTo>
                  <a:lnTo>
                    <a:pt x="325431" y="368075"/>
                  </a:lnTo>
                  <a:lnTo>
                    <a:pt x="330366" y="354321"/>
                  </a:lnTo>
                  <a:lnTo>
                    <a:pt x="333982" y="336652"/>
                  </a:lnTo>
                  <a:lnTo>
                    <a:pt x="335165" y="318471"/>
                  </a:lnTo>
                  <a:lnTo>
                    <a:pt x="335147" y="317480"/>
                  </a:lnTo>
                  <a:lnTo>
                    <a:pt x="324160" y="266531"/>
                  </a:lnTo>
                  <a:lnTo>
                    <a:pt x="294160" y="230681"/>
                  </a:lnTo>
                  <a:lnTo>
                    <a:pt x="254652" y="207675"/>
                  </a:lnTo>
                  <a:lnTo>
                    <a:pt x="199216" y="186566"/>
                  </a:lnTo>
                  <a:lnTo>
                    <a:pt x="179136" y="179729"/>
                  </a:lnTo>
                  <a:lnTo>
                    <a:pt x="161901" y="173129"/>
                  </a:lnTo>
                  <a:lnTo>
                    <a:pt x="127119" y="154038"/>
                  </a:lnTo>
                  <a:lnTo>
                    <a:pt x="115736" y="127119"/>
                  </a:lnTo>
                  <a:lnTo>
                    <a:pt x="116487" y="117889"/>
                  </a:lnTo>
                  <a:lnTo>
                    <a:pt x="141665" y="89253"/>
                  </a:lnTo>
                  <a:lnTo>
                    <a:pt x="149535" y="87416"/>
                  </a:lnTo>
                  <a:lnTo>
                    <a:pt x="148345" y="87416"/>
                  </a:lnTo>
                  <a:lnTo>
                    <a:pt x="159371" y="86645"/>
                  </a:lnTo>
                  <a:lnTo>
                    <a:pt x="319342" y="86645"/>
                  </a:lnTo>
                  <a:lnTo>
                    <a:pt x="315900" y="77077"/>
                  </a:lnTo>
                  <a:lnTo>
                    <a:pt x="281433" y="35100"/>
                  </a:lnTo>
                  <a:lnTo>
                    <a:pt x="229415" y="8775"/>
                  </a:lnTo>
                  <a:lnTo>
                    <a:pt x="198069" y="2193"/>
                  </a:lnTo>
                  <a:lnTo>
                    <a:pt x="163165" y="0"/>
                  </a:lnTo>
                  <a:close/>
                </a:path>
                <a:path w="1283335" h="455294">
                  <a:moveTo>
                    <a:pt x="319342" y="86645"/>
                  </a:moveTo>
                  <a:lnTo>
                    <a:pt x="159371" y="86645"/>
                  </a:lnTo>
                  <a:lnTo>
                    <a:pt x="170242" y="87416"/>
                  </a:lnTo>
                  <a:lnTo>
                    <a:pt x="180085" y="89728"/>
                  </a:lnTo>
                  <a:lnTo>
                    <a:pt x="211034" y="122633"/>
                  </a:lnTo>
                  <a:lnTo>
                    <a:pt x="212496" y="132811"/>
                  </a:lnTo>
                  <a:lnTo>
                    <a:pt x="329496" y="132811"/>
                  </a:lnTo>
                  <a:lnTo>
                    <a:pt x="325307" y="103224"/>
                  </a:lnTo>
                  <a:lnTo>
                    <a:pt x="319342" y="86645"/>
                  </a:lnTo>
                  <a:close/>
                </a:path>
                <a:path w="1283335" h="455294">
                  <a:moveTo>
                    <a:pt x="567924" y="6325"/>
                  </a:moveTo>
                  <a:lnTo>
                    <a:pt x="401594" y="6325"/>
                  </a:lnTo>
                  <a:lnTo>
                    <a:pt x="401594" y="450292"/>
                  </a:lnTo>
                  <a:lnTo>
                    <a:pt x="567924" y="450292"/>
                  </a:lnTo>
                  <a:lnTo>
                    <a:pt x="601661" y="448553"/>
                  </a:lnTo>
                  <a:lnTo>
                    <a:pt x="662848" y="434640"/>
                  </a:lnTo>
                  <a:lnTo>
                    <a:pt x="715201" y="407128"/>
                  </a:lnTo>
                  <a:lnTo>
                    <a:pt x="755992" y="367918"/>
                  </a:lnTo>
                  <a:lnTo>
                    <a:pt x="763465" y="356692"/>
                  </a:lnTo>
                  <a:lnTo>
                    <a:pt x="509741" y="356692"/>
                  </a:lnTo>
                  <a:lnTo>
                    <a:pt x="509741" y="98658"/>
                  </a:lnTo>
                  <a:lnTo>
                    <a:pt x="762789" y="98658"/>
                  </a:lnTo>
                  <a:lnTo>
                    <a:pt x="756012" y="88522"/>
                  </a:lnTo>
                  <a:lnTo>
                    <a:pt x="715380" y="49470"/>
                  </a:lnTo>
                  <a:lnTo>
                    <a:pt x="663263" y="21979"/>
                  </a:lnTo>
                  <a:lnTo>
                    <a:pt x="601917" y="8065"/>
                  </a:lnTo>
                  <a:lnTo>
                    <a:pt x="567924" y="6325"/>
                  </a:lnTo>
                  <a:close/>
                </a:path>
                <a:path w="1283335" h="455294">
                  <a:moveTo>
                    <a:pt x="762789" y="98658"/>
                  </a:moveTo>
                  <a:lnTo>
                    <a:pt x="560965" y="98658"/>
                  </a:lnTo>
                  <a:lnTo>
                    <a:pt x="589940" y="100793"/>
                  </a:lnTo>
                  <a:lnTo>
                    <a:pt x="615514" y="107197"/>
                  </a:lnTo>
                  <a:lnTo>
                    <a:pt x="656463" y="132811"/>
                  </a:lnTo>
                  <a:lnTo>
                    <a:pt x="682078" y="173761"/>
                  </a:lnTo>
                  <a:lnTo>
                    <a:pt x="690615" y="228309"/>
                  </a:lnTo>
                  <a:lnTo>
                    <a:pt x="688481" y="257241"/>
                  </a:lnTo>
                  <a:lnTo>
                    <a:pt x="671405" y="304673"/>
                  </a:lnTo>
                  <a:lnTo>
                    <a:pt x="637688" y="337838"/>
                  </a:lnTo>
                  <a:lnTo>
                    <a:pt x="589940" y="354597"/>
                  </a:lnTo>
                  <a:lnTo>
                    <a:pt x="560965" y="356692"/>
                  </a:lnTo>
                  <a:lnTo>
                    <a:pt x="763465" y="356692"/>
                  </a:lnTo>
                  <a:lnTo>
                    <a:pt x="784472" y="317837"/>
                  </a:lnTo>
                  <a:lnTo>
                    <a:pt x="798859" y="259969"/>
                  </a:lnTo>
                  <a:lnTo>
                    <a:pt x="800657" y="228309"/>
                  </a:lnTo>
                  <a:lnTo>
                    <a:pt x="798859" y="196391"/>
                  </a:lnTo>
                  <a:lnTo>
                    <a:pt x="793464" y="166409"/>
                  </a:lnTo>
                  <a:lnTo>
                    <a:pt x="784472" y="138365"/>
                  </a:lnTo>
                  <a:lnTo>
                    <a:pt x="771883" y="112259"/>
                  </a:lnTo>
                  <a:lnTo>
                    <a:pt x="762789" y="98658"/>
                  </a:lnTo>
                  <a:close/>
                </a:path>
                <a:path w="1283335" h="455294">
                  <a:moveTo>
                    <a:pt x="1068810" y="1267"/>
                  </a:moveTo>
                  <a:lnTo>
                    <a:pt x="1006673" y="8460"/>
                  </a:lnTo>
                  <a:lnTo>
                    <a:pt x="951810" y="30041"/>
                  </a:lnTo>
                  <a:lnTo>
                    <a:pt x="906196" y="64510"/>
                  </a:lnTo>
                  <a:lnTo>
                    <a:pt x="871808" y="110361"/>
                  </a:lnTo>
                  <a:lnTo>
                    <a:pt x="850226" y="165461"/>
                  </a:lnTo>
                  <a:lnTo>
                    <a:pt x="843033" y="227675"/>
                  </a:lnTo>
                  <a:lnTo>
                    <a:pt x="844831" y="259652"/>
                  </a:lnTo>
                  <a:lnTo>
                    <a:pt x="859218" y="318153"/>
                  </a:lnTo>
                  <a:lnTo>
                    <a:pt x="887619" y="368886"/>
                  </a:lnTo>
                  <a:lnTo>
                    <a:pt x="927779" y="408886"/>
                  </a:lnTo>
                  <a:lnTo>
                    <a:pt x="978787" y="437267"/>
                  </a:lnTo>
                  <a:lnTo>
                    <a:pt x="1037445" y="451657"/>
                  </a:lnTo>
                  <a:lnTo>
                    <a:pt x="1069444" y="453456"/>
                  </a:lnTo>
                  <a:lnTo>
                    <a:pt x="1096558" y="452112"/>
                  </a:lnTo>
                  <a:lnTo>
                    <a:pt x="1146519" y="441360"/>
                  </a:lnTo>
                  <a:lnTo>
                    <a:pt x="1190532" y="420371"/>
                  </a:lnTo>
                  <a:lnTo>
                    <a:pt x="1227056" y="392226"/>
                  </a:lnTo>
                  <a:lnTo>
                    <a:pt x="1255721" y="357959"/>
                  </a:lnTo>
                  <a:lnTo>
                    <a:pt x="1077663" y="357959"/>
                  </a:lnTo>
                  <a:lnTo>
                    <a:pt x="1050134" y="355804"/>
                  </a:lnTo>
                  <a:lnTo>
                    <a:pt x="1004440" y="338569"/>
                  </a:lnTo>
                  <a:lnTo>
                    <a:pt x="971751" y="304575"/>
                  </a:lnTo>
                  <a:lnTo>
                    <a:pt x="955149" y="256669"/>
                  </a:lnTo>
                  <a:lnTo>
                    <a:pt x="953074" y="227675"/>
                  </a:lnTo>
                  <a:lnTo>
                    <a:pt x="955050" y="200343"/>
                  </a:lnTo>
                  <a:lnTo>
                    <a:pt x="970861" y="154334"/>
                  </a:lnTo>
                  <a:lnTo>
                    <a:pt x="1001812" y="120578"/>
                  </a:lnTo>
                  <a:lnTo>
                    <a:pt x="1043868" y="103343"/>
                  </a:lnTo>
                  <a:lnTo>
                    <a:pt x="1068810" y="101188"/>
                  </a:lnTo>
                  <a:lnTo>
                    <a:pt x="1257132" y="101188"/>
                  </a:lnTo>
                  <a:lnTo>
                    <a:pt x="1248747" y="86012"/>
                  </a:lnTo>
                  <a:lnTo>
                    <a:pt x="1203201" y="39844"/>
                  </a:lnTo>
                  <a:lnTo>
                    <a:pt x="1142251" y="10911"/>
                  </a:lnTo>
                  <a:lnTo>
                    <a:pt x="1107092" y="3678"/>
                  </a:lnTo>
                  <a:lnTo>
                    <a:pt x="1068810" y="1267"/>
                  </a:lnTo>
                  <a:close/>
                </a:path>
                <a:path w="1283335" h="455294">
                  <a:moveTo>
                    <a:pt x="1283205" y="199851"/>
                  </a:moveTo>
                  <a:lnTo>
                    <a:pt x="1047941" y="199851"/>
                  </a:lnTo>
                  <a:lnTo>
                    <a:pt x="1047941" y="279537"/>
                  </a:lnTo>
                  <a:lnTo>
                    <a:pt x="1185176" y="279537"/>
                  </a:lnTo>
                  <a:lnTo>
                    <a:pt x="1177924" y="297403"/>
                  </a:lnTo>
                  <a:lnTo>
                    <a:pt x="1145019" y="337719"/>
                  </a:lnTo>
                  <a:lnTo>
                    <a:pt x="1096814" y="356694"/>
                  </a:lnTo>
                  <a:lnTo>
                    <a:pt x="1077663" y="357959"/>
                  </a:lnTo>
                  <a:lnTo>
                    <a:pt x="1255728" y="357959"/>
                  </a:lnTo>
                  <a:lnTo>
                    <a:pt x="1266999" y="339459"/>
                  </a:lnTo>
                  <a:lnTo>
                    <a:pt x="1276150" y="320288"/>
                  </a:lnTo>
                  <a:lnTo>
                    <a:pt x="1283205" y="300405"/>
                  </a:lnTo>
                  <a:lnTo>
                    <a:pt x="1283205" y="199851"/>
                  </a:lnTo>
                  <a:close/>
                </a:path>
                <a:path w="1283335" h="455294">
                  <a:moveTo>
                    <a:pt x="1257132" y="101188"/>
                  </a:moveTo>
                  <a:lnTo>
                    <a:pt x="1068810" y="101188"/>
                  </a:lnTo>
                  <a:lnTo>
                    <a:pt x="1083495" y="101920"/>
                  </a:lnTo>
                  <a:lnTo>
                    <a:pt x="1097191" y="104114"/>
                  </a:lnTo>
                  <a:lnTo>
                    <a:pt x="1132191" y="119392"/>
                  </a:lnTo>
                  <a:lnTo>
                    <a:pt x="1156084" y="146725"/>
                  </a:lnTo>
                  <a:lnTo>
                    <a:pt x="1275615" y="146725"/>
                  </a:lnTo>
                  <a:lnTo>
                    <a:pt x="1264450" y="114431"/>
                  </a:lnTo>
                  <a:lnTo>
                    <a:pt x="1257132" y="101188"/>
                  </a:lnTo>
                  <a:close/>
                </a:path>
              </a:pathLst>
            </a:custGeom>
            <a:solidFill>
              <a:srgbClr val="3C2B98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5C4A855-290C-A4BF-E422-4BECC806D0D1}"/>
                </a:ext>
              </a:extLst>
            </p:cNvPr>
            <p:cNvSpPr/>
            <p:nvPr/>
          </p:nvSpPr>
          <p:spPr>
            <a:xfrm>
              <a:off x="3055413" y="600899"/>
              <a:ext cx="1141095" cy="930275"/>
            </a:xfrm>
            <a:custGeom>
              <a:avLst/>
              <a:gdLst/>
              <a:ahLst/>
              <a:cxnLst/>
              <a:rect l="l" t="t" r="r" b="b"/>
              <a:pathLst>
                <a:path w="1141095" h="930275">
                  <a:moveTo>
                    <a:pt x="194900" y="0"/>
                  </a:moveTo>
                  <a:lnTo>
                    <a:pt x="144371" y="2563"/>
                  </a:lnTo>
                  <a:lnTo>
                    <a:pt x="98132" y="13167"/>
                  </a:lnTo>
                  <a:lnTo>
                    <a:pt x="58249" y="32899"/>
                  </a:lnTo>
                  <a:lnTo>
                    <a:pt x="26787" y="62850"/>
                  </a:lnTo>
                  <a:lnTo>
                    <a:pt x="7243" y="100629"/>
                  </a:lnTo>
                  <a:lnTo>
                    <a:pt x="0" y="142732"/>
                  </a:lnTo>
                  <a:lnTo>
                    <a:pt x="3092" y="187718"/>
                  </a:lnTo>
                  <a:lnTo>
                    <a:pt x="14553" y="234148"/>
                  </a:lnTo>
                  <a:lnTo>
                    <a:pt x="32417" y="280584"/>
                  </a:lnTo>
                  <a:lnTo>
                    <a:pt x="54718" y="325587"/>
                  </a:lnTo>
                  <a:lnTo>
                    <a:pt x="79489" y="367717"/>
                  </a:lnTo>
                  <a:lnTo>
                    <a:pt x="104764" y="405535"/>
                  </a:lnTo>
                  <a:lnTo>
                    <a:pt x="128578" y="437603"/>
                  </a:lnTo>
                  <a:lnTo>
                    <a:pt x="159813" y="476055"/>
                  </a:lnTo>
                  <a:lnTo>
                    <a:pt x="192557" y="513387"/>
                  </a:lnTo>
                  <a:lnTo>
                    <a:pt x="226767" y="549568"/>
                  </a:lnTo>
                  <a:lnTo>
                    <a:pt x="262400" y="584570"/>
                  </a:lnTo>
                  <a:lnTo>
                    <a:pt x="299413" y="618362"/>
                  </a:lnTo>
                  <a:lnTo>
                    <a:pt x="337762" y="650917"/>
                  </a:lnTo>
                  <a:lnTo>
                    <a:pt x="377406" y="682205"/>
                  </a:lnTo>
                  <a:lnTo>
                    <a:pt x="418301" y="712196"/>
                  </a:lnTo>
                  <a:lnTo>
                    <a:pt x="460403" y="740861"/>
                  </a:lnTo>
                  <a:lnTo>
                    <a:pt x="503671" y="768171"/>
                  </a:lnTo>
                  <a:lnTo>
                    <a:pt x="548062" y="794096"/>
                  </a:lnTo>
                  <a:lnTo>
                    <a:pt x="593531" y="818608"/>
                  </a:lnTo>
                  <a:lnTo>
                    <a:pt x="640037" y="841677"/>
                  </a:lnTo>
                  <a:lnTo>
                    <a:pt x="687537" y="863274"/>
                  </a:lnTo>
                  <a:lnTo>
                    <a:pt x="735987" y="883369"/>
                  </a:lnTo>
                  <a:lnTo>
                    <a:pt x="802405" y="905213"/>
                  </a:lnTo>
                  <a:lnTo>
                    <a:pt x="873141" y="921770"/>
                  </a:lnTo>
                  <a:lnTo>
                    <a:pt x="916964" y="928378"/>
                  </a:lnTo>
                  <a:lnTo>
                    <a:pt x="963761" y="930001"/>
                  </a:lnTo>
                  <a:lnTo>
                    <a:pt x="1010517" y="925158"/>
                  </a:lnTo>
                  <a:lnTo>
                    <a:pt x="1054221" y="912367"/>
                  </a:lnTo>
                  <a:lnTo>
                    <a:pt x="1091859" y="890144"/>
                  </a:lnTo>
                  <a:lnTo>
                    <a:pt x="1119656" y="858095"/>
                  </a:lnTo>
                  <a:lnTo>
                    <a:pt x="1136657" y="819073"/>
                  </a:lnTo>
                  <a:lnTo>
                    <a:pt x="1140871" y="783099"/>
                  </a:lnTo>
                  <a:lnTo>
                    <a:pt x="1140351" y="764074"/>
                  </a:lnTo>
                  <a:lnTo>
                    <a:pt x="1137290" y="748924"/>
                  </a:lnTo>
                  <a:lnTo>
                    <a:pt x="1134371" y="760575"/>
                  </a:lnTo>
                  <a:lnTo>
                    <a:pt x="1133019" y="773402"/>
                  </a:lnTo>
                  <a:lnTo>
                    <a:pt x="1129057" y="790286"/>
                  </a:lnTo>
                  <a:lnTo>
                    <a:pt x="1104018" y="832790"/>
                  </a:lnTo>
                  <a:lnTo>
                    <a:pt x="1055096" y="860982"/>
                  </a:lnTo>
                  <a:lnTo>
                    <a:pt x="983636" y="871710"/>
                  </a:lnTo>
                  <a:lnTo>
                    <a:pt x="939229" y="869623"/>
                  </a:lnTo>
                  <a:lnTo>
                    <a:pt x="893016" y="862530"/>
                  </a:lnTo>
                  <a:lnTo>
                    <a:pt x="845430" y="850905"/>
                  </a:lnTo>
                  <a:lnTo>
                    <a:pt x="796906" y="835220"/>
                  </a:lnTo>
                  <a:lnTo>
                    <a:pt x="747877" y="815947"/>
                  </a:lnTo>
                  <a:lnTo>
                    <a:pt x="698777" y="793558"/>
                  </a:lnTo>
                  <a:lnTo>
                    <a:pt x="650041" y="768525"/>
                  </a:lnTo>
                  <a:lnTo>
                    <a:pt x="602102" y="741322"/>
                  </a:lnTo>
                  <a:lnTo>
                    <a:pt x="555394" y="712420"/>
                  </a:lnTo>
                  <a:lnTo>
                    <a:pt x="510351" y="682292"/>
                  </a:lnTo>
                  <a:lnTo>
                    <a:pt x="467407" y="651409"/>
                  </a:lnTo>
                  <a:lnTo>
                    <a:pt x="426996" y="620245"/>
                  </a:lnTo>
                  <a:lnTo>
                    <a:pt x="389552" y="589271"/>
                  </a:lnTo>
                  <a:lnTo>
                    <a:pt x="355508" y="558960"/>
                  </a:lnTo>
                  <a:lnTo>
                    <a:pt x="325299" y="529784"/>
                  </a:lnTo>
                  <a:lnTo>
                    <a:pt x="296680" y="500024"/>
                  </a:lnTo>
                  <a:lnTo>
                    <a:pt x="264495" y="464358"/>
                  </a:lnTo>
                  <a:lnTo>
                    <a:pt x="230818" y="423924"/>
                  </a:lnTo>
                  <a:lnTo>
                    <a:pt x="197720" y="379858"/>
                  </a:lnTo>
                  <a:lnTo>
                    <a:pt x="167274" y="333300"/>
                  </a:lnTo>
                  <a:lnTo>
                    <a:pt x="141554" y="285386"/>
                  </a:lnTo>
                  <a:lnTo>
                    <a:pt x="122633" y="237254"/>
                  </a:lnTo>
                  <a:lnTo>
                    <a:pt x="112582" y="190043"/>
                  </a:lnTo>
                  <a:lnTo>
                    <a:pt x="113475" y="144890"/>
                  </a:lnTo>
                  <a:lnTo>
                    <a:pt x="129497" y="100835"/>
                  </a:lnTo>
                  <a:lnTo>
                    <a:pt x="159397" y="69862"/>
                  </a:lnTo>
                  <a:lnTo>
                    <a:pt x="200588" y="50879"/>
                  </a:lnTo>
                  <a:lnTo>
                    <a:pt x="250478" y="42794"/>
                  </a:lnTo>
                  <a:lnTo>
                    <a:pt x="306478" y="44515"/>
                  </a:lnTo>
                  <a:lnTo>
                    <a:pt x="358201" y="52892"/>
                  </a:lnTo>
                  <a:lnTo>
                    <a:pt x="409844" y="66238"/>
                  </a:lnTo>
                  <a:lnTo>
                    <a:pt x="460808" y="83519"/>
                  </a:lnTo>
                  <a:lnTo>
                    <a:pt x="510497" y="103698"/>
                  </a:lnTo>
                  <a:lnTo>
                    <a:pt x="558313" y="125741"/>
                  </a:lnTo>
                  <a:lnTo>
                    <a:pt x="624417" y="160978"/>
                  </a:lnTo>
                  <a:lnTo>
                    <a:pt x="659122" y="181030"/>
                  </a:lnTo>
                  <a:lnTo>
                    <a:pt x="710816" y="212780"/>
                  </a:lnTo>
                  <a:lnTo>
                    <a:pt x="692511" y="197400"/>
                  </a:lnTo>
                  <a:lnTo>
                    <a:pt x="656083" y="173260"/>
                  </a:lnTo>
                  <a:lnTo>
                    <a:pt x="618043" y="149603"/>
                  </a:lnTo>
                  <a:lnTo>
                    <a:pt x="548889" y="110099"/>
                  </a:lnTo>
                  <a:lnTo>
                    <a:pt x="501071" y="86335"/>
                  </a:lnTo>
                  <a:lnTo>
                    <a:pt x="451888" y="64644"/>
                  </a:lnTo>
                  <a:lnTo>
                    <a:pt x="401782" y="45290"/>
                  </a:lnTo>
                  <a:lnTo>
                    <a:pt x="351194" y="28534"/>
                  </a:lnTo>
                  <a:lnTo>
                    <a:pt x="300568" y="14639"/>
                  </a:lnTo>
                  <a:lnTo>
                    <a:pt x="247654" y="4388"/>
                  </a:lnTo>
                  <a:lnTo>
                    <a:pt x="194900" y="0"/>
                  </a:lnTo>
                  <a:close/>
                </a:path>
              </a:pathLst>
            </a:custGeom>
            <a:solidFill>
              <a:srgbClr val="F27E00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35F9BFCD-82B4-EC9D-53D3-7015EF7C1EDB}"/>
                </a:ext>
              </a:extLst>
            </p:cNvPr>
            <p:cNvSpPr/>
            <p:nvPr/>
          </p:nvSpPr>
          <p:spPr>
            <a:xfrm>
              <a:off x="3011643" y="573706"/>
              <a:ext cx="1208405" cy="993140"/>
            </a:xfrm>
            <a:custGeom>
              <a:avLst/>
              <a:gdLst/>
              <a:ahLst/>
              <a:cxnLst/>
              <a:rect l="l" t="t" r="r" b="b"/>
              <a:pathLst>
                <a:path w="1208404" h="993140">
                  <a:moveTo>
                    <a:pt x="204250" y="0"/>
                  </a:moveTo>
                  <a:lnTo>
                    <a:pt x="150028" y="4150"/>
                  </a:lnTo>
                  <a:lnTo>
                    <a:pt x="103437" y="17091"/>
                  </a:lnTo>
                  <a:lnTo>
                    <a:pt x="64822" y="38298"/>
                  </a:lnTo>
                  <a:lnTo>
                    <a:pt x="34528" y="67245"/>
                  </a:lnTo>
                  <a:lnTo>
                    <a:pt x="12899" y="103409"/>
                  </a:lnTo>
                  <a:lnTo>
                    <a:pt x="310" y="151168"/>
                  </a:lnTo>
                  <a:lnTo>
                    <a:pt x="0" y="201322"/>
                  </a:lnTo>
                  <a:lnTo>
                    <a:pt x="8735" y="251137"/>
                  </a:lnTo>
                  <a:lnTo>
                    <a:pt x="23285" y="297874"/>
                  </a:lnTo>
                  <a:lnTo>
                    <a:pt x="40415" y="338796"/>
                  </a:lnTo>
                  <a:lnTo>
                    <a:pt x="65111" y="386359"/>
                  </a:lnTo>
                  <a:lnTo>
                    <a:pt x="93030" y="431321"/>
                  </a:lnTo>
                  <a:lnTo>
                    <a:pt x="123600" y="474008"/>
                  </a:lnTo>
                  <a:lnTo>
                    <a:pt x="156247" y="514746"/>
                  </a:lnTo>
                  <a:lnTo>
                    <a:pt x="190398" y="553862"/>
                  </a:lnTo>
                  <a:lnTo>
                    <a:pt x="225480" y="591681"/>
                  </a:lnTo>
                  <a:lnTo>
                    <a:pt x="239165" y="605166"/>
                  </a:lnTo>
                  <a:lnTo>
                    <a:pt x="244021" y="610821"/>
                  </a:lnTo>
                  <a:lnTo>
                    <a:pt x="273741" y="696759"/>
                  </a:lnTo>
                  <a:lnTo>
                    <a:pt x="315821" y="730510"/>
                  </a:lnTo>
                  <a:lnTo>
                    <a:pt x="362644" y="748475"/>
                  </a:lnTo>
                  <a:lnTo>
                    <a:pt x="401963" y="756412"/>
                  </a:lnTo>
                  <a:lnTo>
                    <a:pt x="421528" y="760078"/>
                  </a:lnTo>
                  <a:lnTo>
                    <a:pt x="431692" y="766956"/>
                  </a:lnTo>
                  <a:lnTo>
                    <a:pt x="463008" y="789727"/>
                  </a:lnTo>
                  <a:lnTo>
                    <a:pt x="529221" y="832404"/>
                  </a:lnTo>
                  <a:lnTo>
                    <a:pt x="594298" y="870388"/>
                  </a:lnTo>
                  <a:lnTo>
                    <a:pt x="639293" y="893610"/>
                  </a:lnTo>
                  <a:lnTo>
                    <a:pt x="686902" y="915794"/>
                  </a:lnTo>
                  <a:lnTo>
                    <a:pt x="736456" y="936324"/>
                  </a:lnTo>
                  <a:lnTo>
                    <a:pt x="787286" y="954586"/>
                  </a:lnTo>
                  <a:lnTo>
                    <a:pt x="838722" y="969963"/>
                  </a:lnTo>
                  <a:lnTo>
                    <a:pt x="890095" y="981842"/>
                  </a:lnTo>
                  <a:lnTo>
                    <a:pt x="940737" y="989606"/>
                  </a:lnTo>
                  <a:lnTo>
                    <a:pt x="989976" y="992642"/>
                  </a:lnTo>
                  <a:lnTo>
                    <a:pt x="1012637" y="992011"/>
                  </a:lnTo>
                  <a:lnTo>
                    <a:pt x="1071241" y="985630"/>
                  </a:lnTo>
                  <a:lnTo>
                    <a:pt x="1119447" y="970234"/>
                  </a:lnTo>
                  <a:lnTo>
                    <a:pt x="1159389" y="942602"/>
                  </a:lnTo>
                  <a:lnTo>
                    <a:pt x="1188103" y="908995"/>
                  </a:lnTo>
                  <a:lnTo>
                    <a:pt x="1204500" y="869340"/>
                  </a:lnTo>
                  <a:lnTo>
                    <a:pt x="1208010" y="845841"/>
                  </a:lnTo>
                  <a:lnTo>
                    <a:pt x="1204653" y="852054"/>
                  </a:lnTo>
                  <a:lnTo>
                    <a:pt x="1202098" y="859721"/>
                  </a:lnTo>
                  <a:lnTo>
                    <a:pt x="1199400" y="868812"/>
                  </a:lnTo>
                  <a:lnTo>
                    <a:pt x="1195611" y="879295"/>
                  </a:lnTo>
                  <a:lnTo>
                    <a:pt x="1149311" y="937846"/>
                  </a:lnTo>
                  <a:lnTo>
                    <a:pt x="1090618" y="968943"/>
                  </a:lnTo>
                  <a:lnTo>
                    <a:pt x="1049880" y="977258"/>
                  </a:lnTo>
                  <a:lnTo>
                    <a:pt x="1014427" y="980740"/>
                  </a:lnTo>
                  <a:lnTo>
                    <a:pt x="980480" y="980555"/>
                  </a:lnTo>
                  <a:lnTo>
                    <a:pt x="914364" y="973623"/>
                  </a:lnTo>
                  <a:lnTo>
                    <a:pt x="836078" y="955493"/>
                  </a:lnTo>
                  <a:lnTo>
                    <a:pt x="789464" y="940768"/>
                  </a:lnTo>
                  <a:lnTo>
                    <a:pt x="743155" y="923533"/>
                  </a:lnTo>
                  <a:lnTo>
                    <a:pt x="697323" y="904046"/>
                  </a:lnTo>
                  <a:lnTo>
                    <a:pt x="652139" y="882563"/>
                  </a:lnTo>
                  <a:lnTo>
                    <a:pt x="607774" y="859341"/>
                  </a:lnTo>
                  <a:lnTo>
                    <a:pt x="564401" y="834637"/>
                  </a:lnTo>
                  <a:lnTo>
                    <a:pt x="522191" y="808708"/>
                  </a:lnTo>
                  <a:lnTo>
                    <a:pt x="481315" y="781810"/>
                  </a:lnTo>
                  <a:lnTo>
                    <a:pt x="441945" y="754201"/>
                  </a:lnTo>
                  <a:lnTo>
                    <a:pt x="404252" y="726137"/>
                  </a:lnTo>
                  <a:lnTo>
                    <a:pt x="365444" y="695691"/>
                  </a:lnTo>
                  <a:lnTo>
                    <a:pt x="326888" y="663823"/>
                  </a:lnTo>
                  <a:lnTo>
                    <a:pt x="288898" y="630449"/>
                  </a:lnTo>
                  <a:lnTo>
                    <a:pt x="251784" y="595481"/>
                  </a:lnTo>
                  <a:lnTo>
                    <a:pt x="215861" y="558834"/>
                  </a:lnTo>
                  <a:lnTo>
                    <a:pt x="181441" y="520421"/>
                  </a:lnTo>
                  <a:lnTo>
                    <a:pt x="148835" y="480156"/>
                  </a:lnTo>
                  <a:lnTo>
                    <a:pt x="118358" y="437954"/>
                  </a:lnTo>
                  <a:lnTo>
                    <a:pt x="90320" y="393727"/>
                  </a:lnTo>
                  <a:lnTo>
                    <a:pt x="65035" y="347389"/>
                  </a:lnTo>
                  <a:lnTo>
                    <a:pt x="47384" y="308072"/>
                  </a:lnTo>
                  <a:lnTo>
                    <a:pt x="32213" y="262957"/>
                  </a:lnTo>
                  <a:lnTo>
                    <a:pt x="22445" y="214225"/>
                  </a:lnTo>
                  <a:lnTo>
                    <a:pt x="21009" y="164060"/>
                  </a:lnTo>
                  <a:lnTo>
                    <a:pt x="30828" y="114645"/>
                  </a:lnTo>
                  <a:lnTo>
                    <a:pt x="55917" y="68796"/>
                  </a:lnTo>
                  <a:lnTo>
                    <a:pt x="92968" y="35790"/>
                  </a:lnTo>
                  <a:lnTo>
                    <a:pt x="138355" y="14464"/>
                  </a:lnTo>
                  <a:lnTo>
                    <a:pt x="188458" y="3657"/>
                  </a:lnTo>
                  <a:lnTo>
                    <a:pt x="194584" y="3096"/>
                  </a:lnTo>
                  <a:lnTo>
                    <a:pt x="196605" y="2670"/>
                  </a:lnTo>
                  <a:lnTo>
                    <a:pt x="204250" y="0"/>
                  </a:lnTo>
                  <a:close/>
                </a:path>
              </a:pathLst>
            </a:custGeom>
            <a:solidFill>
              <a:srgbClr val="3C2B98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</p:grpSp>
      <p:sp>
        <p:nvSpPr>
          <p:cNvPr id="4" name="object 7" descr="$PPTXTitle">
            <a:extLst>
              <a:ext uri="{FF2B5EF4-FFF2-40B4-BE49-F238E27FC236}">
                <a16:creationId xmlns:a16="http://schemas.microsoft.com/office/drawing/2014/main" id="{2EE3AE28-4C74-E4ED-5ACA-72CFA3D09BC2}"/>
              </a:ext>
            </a:extLst>
          </p:cNvPr>
          <p:cNvSpPr txBox="1">
            <a:spLocks/>
          </p:cNvSpPr>
          <p:nvPr/>
        </p:nvSpPr>
        <p:spPr>
          <a:xfrm>
            <a:off x="2670653" y="-36729"/>
            <a:ext cx="6206520" cy="1113789"/>
          </a:xfrm>
          <a:prstGeom prst="rect">
            <a:avLst/>
          </a:prstGeom>
        </p:spPr>
        <p:txBody>
          <a:bodyPr vert="horz" wrap="square" lIns="0" tIns="11430" rIns="0" bIns="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ts val="5790"/>
              </a:lnSpc>
              <a:spcBef>
                <a:spcPts val="90"/>
              </a:spcBef>
            </a:pPr>
            <a:r>
              <a:rPr lang="en-US" sz="2800" spc="80" dirty="0"/>
              <a:t>SDG</a:t>
            </a:r>
            <a:r>
              <a:rPr lang="en-US" sz="2800" spc="135" dirty="0"/>
              <a:t> </a:t>
            </a:r>
            <a:r>
              <a:rPr lang="en-US" sz="2800" spc="80" dirty="0"/>
              <a:t>INFRATECH</a:t>
            </a:r>
            <a:r>
              <a:rPr lang="en-US" sz="2800" spc="145" dirty="0"/>
              <a:t> </a:t>
            </a:r>
            <a:r>
              <a:rPr lang="en-US" sz="2800" dirty="0"/>
              <a:t>PVT.</a:t>
            </a:r>
            <a:r>
              <a:rPr lang="en-US" sz="2800" spc="140" dirty="0"/>
              <a:t> </a:t>
            </a:r>
            <a:r>
              <a:rPr lang="en-US" sz="2800" spc="-20" dirty="0"/>
              <a:t>LTD.</a:t>
            </a:r>
          </a:p>
          <a:p>
            <a:pPr marR="33020" algn="ctr">
              <a:lnSpc>
                <a:spcPts val="2790"/>
              </a:lnSpc>
            </a:pPr>
            <a:r>
              <a:rPr lang="en-US" sz="2800" b="1" i="1" dirty="0">
                <a:solidFill>
                  <a:srgbClr val="3C2B98"/>
                </a:solidFill>
                <a:latin typeface="Arial"/>
                <a:cs typeface="Arial"/>
              </a:rPr>
              <a:t>"Your</a:t>
            </a:r>
            <a:r>
              <a:rPr lang="en-US" sz="2800" b="1" i="1" spc="-55" dirty="0">
                <a:solidFill>
                  <a:srgbClr val="3C2B98"/>
                </a:solidFill>
                <a:latin typeface="Arial"/>
                <a:cs typeface="Arial"/>
              </a:rPr>
              <a:t> </a:t>
            </a:r>
            <a:r>
              <a:rPr lang="en-US" sz="2800" b="1" i="1" spc="150" dirty="0">
                <a:solidFill>
                  <a:srgbClr val="3C2B98"/>
                </a:solidFill>
                <a:latin typeface="Arial"/>
                <a:cs typeface="Arial"/>
              </a:rPr>
              <a:t>partner</a:t>
            </a:r>
            <a:r>
              <a:rPr lang="en-US" sz="2800" b="1" i="1" spc="-55" dirty="0">
                <a:solidFill>
                  <a:srgbClr val="3C2B98"/>
                </a:solidFill>
                <a:latin typeface="Arial"/>
                <a:cs typeface="Arial"/>
              </a:rPr>
              <a:t> </a:t>
            </a:r>
            <a:r>
              <a:rPr lang="en-US" sz="2800" b="1" i="1" spc="90" dirty="0">
                <a:solidFill>
                  <a:srgbClr val="3C2B98"/>
                </a:solidFill>
                <a:latin typeface="Arial"/>
                <a:cs typeface="Arial"/>
              </a:rPr>
              <a:t>in</a:t>
            </a:r>
            <a:r>
              <a:rPr lang="en-US" sz="2800" b="1" i="1" spc="-50" dirty="0">
                <a:solidFill>
                  <a:srgbClr val="3C2B98"/>
                </a:solidFill>
                <a:latin typeface="Arial"/>
                <a:cs typeface="Arial"/>
              </a:rPr>
              <a:t> </a:t>
            </a:r>
            <a:r>
              <a:rPr lang="en-US" sz="2800" b="1" i="1" spc="90" dirty="0">
                <a:solidFill>
                  <a:srgbClr val="3C2B98"/>
                </a:solidFill>
                <a:latin typeface="Arial"/>
                <a:cs typeface="Arial"/>
              </a:rPr>
              <a:t>sales</a:t>
            </a:r>
            <a:r>
              <a:rPr lang="en-US" sz="2800" b="1" i="1" spc="-55" dirty="0">
                <a:solidFill>
                  <a:srgbClr val="3C2B98"/>
                </a:solidFill>
                <a:latin typeface="Arial"/>
                <a:cs typeface="Arial"/>
              </a:rPr>
              <a:t> </a:t>
            </a:r>
            <a:r>
              <a:rPr lang="en-US" sz="2800" b="1" i="1" spc="55" dirty="0">
                <a:solidFill>
                  <a:srgbClr val="3C2B98"/>
                </a:solidFill>
                <a:latin typeface="Arial"/>
                <a:cs typeface="Arial"/>
              </a:rPr>
              <a:t>Success”</a:t>
            </a:r>
            <a:endParaRPr lang="en-US" sz="2800" dirty="0">
              <a:latin typeface="Arial"/>
              <a:cs typeface="Arial"/>
            </a:endParaRPr>
          </a:p>
        </p:txBody>
      </p:sp>
      <p:grpSp>
        <p:nvGrpSpPr>
          <p:cNvPr id="5" name="object 2">
            <a:extLst>
              <a:ext uri="{FF2B5EF4-FFF2-40B4-BE49-F238E27FC236}">
                <a16:creationId xmlns:a16="http://schemas.microsoft.com/office/drawing/2014/main" id="{D9741D2F-F921-BE49-8AD0-750DFC495BFB}"/>
              </a:ext>
            </a:extLst>
          </p:cNvPr>
          <p:cNvGrpSpPr/>
          <p:nvPr/>
        </p:nvGrpSpPr>
        <p:grpSpPr>
          <a:xfrm>
            <a:off x="0" y="1219868"/>
            <a:ext cx="12192000" cy="5638132"/>
            <a:chOff x="0" y="3033305"/>
            <a:chExt cx="7560309" cy="7658734"/>
          </a:xfrm>
        </p:grpSpPr>
        <p:pic>
          <p:nvPicPr>
            <p:cNvPr id="6" name="object 3">
              <a:extLst>
                <a:ext uri="{FF2B5EF4-FFF2-40B4-BE49-F238E27FC236}">
                  <a16:creationId xmlns:a16="http://schemas.microsoft.com/office/drawing/2014/main" id="{98453AAE-2977-9F39-603C-7C27AF11A02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70734" y="3033305"/>
              <a:ext cx="3189264" cy="3373164"/>
            </a:xfrm>
            <a:prstGeom prst="rect">
              <a:avLst/>
            </a:prstGeom>
          </p:spPr>
        </p:pic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FE9972A6-DD45-B2C4-D8BF-85B50D0905E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033305"/>
              <a:ext cx="5211306" cy="3754777"/>
            </a:xfrm>
            <a:prstGeom prst="rect">
              <a:avLst/>
            </a:prstGeom>
          </p:spPr>
        </p:pic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A2029F76-2F62-57EA-C6CB-2388B48A0D2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" y="6788084"/>
              <a:ext cx="4476869" cy="3903915"/>
            </a:xfrm>
            <a:prstGeom prst="rect">
              <a:avLst/>
            </a:prstGeom>
          </p:spPr>
        </p:pic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2D684E8E-9EBB-38D0-9651-8008B8B46E1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6874" y="6406470"/>
              <a:ext cx="3083125" cy="4285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7231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 descr="$PPTXTitle">
            <a:extLst>
              <a:ext uri="{FF2B5EF4-FFF2-40B4-BE49-F238E27FC236}">
                <a16:creationId xmlns:a16="http://schemas.microsoft.com/office/drawing/2014/main" id="{6F07FA00-C82A-3C3C-9E0F-3F2AE5D26F8B}"/>
              </a:ext>
            </a:extLst>
          </p:cNvPr>
          <p:cNvSpPr txBox="1">
            <a:spLocks/>
          </p:cNvSpPr>
          <p:nvPr/>
        </p:nvSpPr>
        <p:spPr>
          <a:xfrm>
            <a:off x="2178408" y="222786"/>
            <a:ext cx="5706417" cy="322524"/>
          </a:xfrm>
          <a:prstGeom prst="rect">
            <a:avLst/>
          </a:prstGeom>
        </p:spPr>
        <p:txBody>
          <a:bodyPr vert="horz" wrap="square" lIns="0" tIns="14605" rIns="0" bIns="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15"/>
              </a:spcBef>
            </a:pPr>
            <a:r>
              <a:rPr lang="en-IN" sz="2000" dirty="0">
                <a:uFill>
                  <a:solidFill>
                    <a:srgbClr val="F27E00"/>
                  </a:solidFill>
                </a:uFill>
              </a:rPr>
              <a:t>SDG INFRATECH PVT. LTD. (COMPANY</a:t>
            </a:r>
            <a:r>
              <a:rPr lang="en-IN" sz="2000" spc="-85" dirty="0"/>
              <a:t> </a:t>
            </a:r>
            <a:r>
              <a:rPr lang="en-IN" sz="2000" spc="-10" dirty="0">
                <a:uFill>
                  <a:solidFill>
                    <a:srgbClr val="F27E00"/>
                  </a:solidFill>
                </a:uFill>
              </a:rPr>
              <a:t>PROFILE)</a:t>
            </a:r>
            <a:endParaRPr lang="en-IN" sz="2000" dirty="0"/>
          </a:p>
        </p:txBody>
      </p:sp>
      <p:pic>
        <p:nvPicPr>
          <p:cNvPr id="6" name="object 7">
            <a:extLst>
              <a:ext uri="{FF2B5EF4-FFF2-40B4-BE49-F238E27FC236}">
                <a16:creationId xmlns:a16="http://schemas.microsoft.com/office/drawing/2014/main" id="{41220FEA-418B-7BE5-9D8A-AFD51A4AD30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713" y="870706"/>
            <a:ext cx="2687129" cy="471246"/>
          </a:xfrm>
          <a:prstGeom prst="rect">
            <a:avLst/>
          </a:prstGeom>
        </p:spPr>
      </p:pic>
      <p:sp>
        <p:nvSpPr>
          <p:cNvPr id="7" name="object 8">
            <a:extLst>
              <a:ext uri="{FF2B5EF4-FFF2-40B4-BE49-F238E27FC236}">
                <a16:creationId xmlns:a16="http://schemas.microsoft.com/office/drawing/2014/main" id="{3527CA61-8A0E-6CA1-062C-DDED4B2B6137}"/>
              </a:ext>
            </a:extLst>
          </p:cNvPr>
          <p:cNvSpPr txBox="1"/>
          <p:nvPr/>
        </p:nvSpPr>
        <p:spPr>
          <a:xfrm>
            <a:off x="644382" y="938958"/>
            <a:ext cx="1961514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250" dirty="0">
                <a:solidFill>
                  <a:srgbClr val="FFFFFF"/>
                </a:solidFill>
                <a:latin typeface="Calibri"/>
                <a:cs typeface="Calibri"/>
              </a:rPr>
              <a:t>Company</a:t>
            </a:r>
            <a:r>
              <a:rPr sz="15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35" dirty="0">
                <a:solidFill>
                  <a:srgbClr val="FFFFFF"/>
                </a:solidFill>
                <a:latin typeface="Calibri"/>
                <a:cs typeface="Calibri"/>
              </a:rPr>
              <a:t>Overview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3DB9DEAA-FCE2-D9DD-1D6F-29D8A63CC0AB}"/>
              </a:ext>
            </a:extLst>
          </p:cNvPr>
          <p:cNvSpPr txBox="1"/>
          <p:nvPr/>
        </p:nvSpPr>
        <p:spPr>
          <a:xfrm>
            <a:off x="419519" y="1486258"/>
            <a:ext cx="10752865" cy="13394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4800"/>
              </a:lnSpc>
              <a:spcBef>
                <a:spcPts val="100"/>
              </a:spcBef>
            </a:pP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SDG</a:t>
            </a:r>
            <a:r>
              <a:rPr sz="1400" b="1" spc="24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Infratech</a:t>
            </a:r>
            <a:r>
              <a:rPr sz="1400" b="1" spc="2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Pvt.</a:t>
            </a:r>
            <a:r>
              <a:rPr sz="1400" b="1" spc="24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Ltd.</a:t>
            </a:r>
            <a:r>
              <a:rPr sz="1400" b="1" spc="2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is</a:t>
            </a:r>
            <a:r>
              <a:rPr sz="1400" b="1" spc="24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235" dirty="0">
                <a:solidFill>
                  <a:srgbClr val="151616"/>
                </a:solidFill>
                <a:latin typeface="Calibri"/>
                <a:cs typeface="Calibri"/>
              </a:rPr>
              <a:t>a</a:t>
            </a:r>
            <a:r>
              <a:rPr sz="1400" b="1" spc="2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0" dirty="0">
                <a:solidFill>
                  <a:srgbClr val="151616"/>
                </a:solidFill>
                <a:latin typeface="Calibri"/>
                <a:cs typeface="Calibri"/>
              </a:rPr>
              <a:t>dynamic</a:t>
            </a:r>
            <a:r>
              <a:rPr sz="1400" b="1" spc="2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industrial</a:t>
            </a:r>
            <a:r>
              <a:rPr sz="1400" b="1" spc="24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70" dirty="0">
                <a:solidFill>
                  <a:srgbClr val="151616"/>
                </a:solidFill>
                <a:latin typeface="Calibri"/>
                <a:cs typeface="Calibri"/>
              </a:rPr>
              <a:t>goods</a:t>
            </a:r>
            <a:r>
              <a:rPr sz="1400" b="1" spc="2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supplier</a:t>
            </a:r>
            <a:r>
              <a:rPr sz="1400" b="1" spc="24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2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integrated</a:t>
            </a:r>
            <a:r>
              <a:rPr sz="1400" b="1" spc="2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service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provider</a:t>
            </a:r>
            <a:r>
              <a:rPr sz="1400" b="1" spc="260" dirty="0">
                <a:solidFill>
                  <a:srgbClr val="151616"/>
                </a:solidFill>
                <a:latin typeface="Calibri"/>
                <a:cs typeface="Calibri"/>
              </a:rPr>
              <a:t>  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Headquarter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in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65" dirty="0">
                <a:solidFill>
                  <a:srgbClr val="151616"/>
                </a:solidFill>
                <a:latin typeface="Calibri"/>
                <a:cs typeface="Calibri"/>
              </a:rPr>
              <a:t>Faridabad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(Haryana)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INDIA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dedicated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meeting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the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diverse</a:t>
            </a:r>
            <a:r>
              <a:rPr sz="1400" b="1" spc="18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needs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of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manufacturers,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contractors,</a:t>
            </a:r>
            <a:r>
              <a:rPr sz="1400" b="1" spc="18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infrastructure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projects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across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India.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With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235" dirty="0">
                <a:solidFill>
                  <a:srgbClr val="151616"/>
                </a:solidFill>
                <a:latin typeface="Calibri"/>
                <a:cs typeface="Calibri"/>
              </a:rPr>
              <a:t>a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relentless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focus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on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quality,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reliability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innovation,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we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bridge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220" dirty="0">
                <a:solidFill>
                  <a:srgbClr val="151616"/>
                </a:solidFill>
                <a:latin typeface="Calibri"/>
                <a:cs typeface="Calibri"/>
              </a:rPr>
              <a:t>gap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between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procurement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challenges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9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operational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success—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delivering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right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products,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right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services,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every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time.</a:t>
            </a:r>
            <a:endParaRPr sz="1400" b="1" dirty="0">
              <a:latin typeface="Calibri"/>
              <a:cs typeface="Calibri"/>
            </a:endParaRPr>
          </a:p>
        </p:txBody>
      </p:sp>
      <p:pic>
        <p:nvPicPr>
          <p:cNvPr id="9" name="object 9">
            <a:extLst>
              <a:ext uri="{FF2B5EF4-FFF2-40B4-BE49-F238E27FC236}">
                <a16:creationId xmlns:a16="http://schemas.microsoft.com/office/drawing/2014/main" id="{3E62C663-96F7-1DB4-728F-631590C8142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9713" y="3312322"/>
            <a:ext cx="2627519" cy="518242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D1AC50E0-C144-E9C6-FE90-0E2926C5EAD9}"/>
              </a:ext>
            </a:extLst>
          </p:cNvPr>
          <p:cNvSpPr txBox="1"/>
          <p:nvPr/>
        </p:nvSpPr>
        <p:spPr>
          <a:xfrm>
            <a:off x="644382" y="3392371"/>
            <a:ext cx="116713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45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15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25" dirty="0">
                <a:solidFill>
                  <a:srgbClr val="FFFFFF"/>
                </a:solidFill>
                <a:latin typeface="Calibri"/>
                <a:cs typeface="Calibri"/>
              </a:rPr>
              <a:t>Mission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DE101482-4D7C-342B-5E00-47D7EA2DAEF5}"/>
              </a:ext>
            </a:extLst>
          </p:cNvPr>
          <p:cNvSpPr txBox="1"/>
          <p:nvPr/>
        </p:nvSpPr>
        <p:spPr>
          <a:xfrm>
            <a:off x="389713" y="4215619"/>
            <a:ext cx="10763142" cy="13394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1615" marR="311150" indent="-209550">
              <a:lnSpc>
                <a:spcPct val="124800"/>
              </a:lnSpc>
              <a:spcBef>
                <a:spcPts val="100"/>
              </a:spcBef>
              <a:buSzPct val="75000"/>
              <a:buFont typeface="Wingdings"/>
              <a:buChar char=""/>
              <a:tabLst>
                <a:tab pos="250190" algn="l"/>
              </a:tabLst>
            </a:pP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empower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industries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with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top-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tier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equipment,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components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services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that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drive 	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productivity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safety.</a:t>
            </a:r>
            <a:endParaRPr sz="1400" b="1" dirty="0">
              <a:latin typeface="Calibri"/>
              <a:cs typeface="Calibri"/>
            </a:endParaRPr>
          </a:p>
          <a:p>
            <a:pPr marL="221615" marR="5080" indent="-209550">
              <a:lnSpc>
                <a:spcPct val="124800"/>
              </a:lnSpc>
              <a:buSzPct val="75000"/>
              <a:buFont typeface="Wingdings"/>
              <a:buChar char=""/>
              <a:tabLst>
                <a:tab pos="250190" algn="l"/>
              </a:tabLst>
            </a:pP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build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lasting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partnerships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70" dirty="0">
                <a:solidFill>
                  <a:srgbClr val="151616"/>
                </a:solidFill>
                <a:latin typeface="Calibri"/>
                <a:cs typeface="Calibri"/>
              </a:rPr>
              <a:t>by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delivering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consistent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value,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transparent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communication 	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70" dirty="0">
                <a:solidFill>
                  <a:srgbClr val="151616"/>
                </a:solidFill>
                <a:latin typeface="Calibri"/>
                <a:cs typeface="Calibri"/>
              </a:rPr>
              <a:t>unmatched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responsiveness.</a:t>
            </a:r>
            <a:endParaRPr sz="1400" b="1" dirty="0">
              <a:latin typeface="Calibri"/>
              <a:cs typeface="Calibri"/>
            </a:endParaRPr>
          </a:p>
          <a:p>
            <a:pPr marL="221615" marR="705485" indent="-209550">
              <a:lnSpc>
                <a:spcPct val="124800"/>
              </a:lnSpc>
              <a:buSzPct val="75000"/>
              <a:buFont typeface="Wingdings"/>
              <a:buChar char=""/>
              <a:tabLst>
                <a:tab pos="250190" algn="l"/>
              </a:tabLst>
            </a:pP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foster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235" dirty="0">
                <a:solidFill>
                  <a:srgbClr val="151616"/>
                </a:solidFill>
                <a:latin typeface="Calibri"/>
                <a:cs typeface="Calibri"/>
              </a:rPr>
              <a:t>a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culture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of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continuous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improvement,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leveraging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technology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best 	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practices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exceed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client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expectations.</a:t>
            </a:r>
            <a:endParaRPr sz="14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232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11">
            <a:extLst>
              <a:ext uri="{FF2B5EF4-FFF2-40B4-BE49-F238E27FC236}">
                <a16:creationId xmlns:a16="http://schemas.microsoft.com/office/drawing/2014/main" id="{D46708D5-953C-6295-2C31-1EDAAEFC50F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564" y="2709122"/>
            <a:ext cx="2552743" cy="518242"/>
          </a:xfrm>
          <a:prstGeom prst="rect">
            <a:avLst/>
          </a:prstGeom>
        </p:spPr>
      </p:pic>
      <p:sp>
        <p:nvSpPr>
          <p:cNvPr id="6" name="object 14">
            <a:extLst>
              <a:ext uri="{FF2B5EF4-FFF2-40B4-BE49-F238E27FC236}">
                <a16:creationId xmlns:a16="http://schemas.microsoft.com/office/drawing/2014/main" id="{81C80914-C6A1-2EFE-D5EE-D465E7FC12FF}"/>
              </a:ext>
            </a:extLst>
          </p:cNvPr>
          <p:cNvSpPr txBox="1"/>
          <p:nvPr/>
        </p:nvSpPr>
        <p:spPr>
          <a:xfrm>
            <a:off x="640056" y="2711703"/>
            <a:ext cx="121031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85" dirty="0">
                <a:solidFill>
                  <a:srgbClr val="FFFFFF"/>
                </a:solidFill>
                <a:latin typeface="Calibri"/>
                <a:cs typeface="Calibri"/>
              </a:rPr>
              <a:t>Core</a:t>
            </a:r>
            <a:r>
              <a:rPr sz="15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75" dirty="0">
                <a:solidFill>
                  <a:srgbClr val="FFFFFF"/>
                </a:solidFill>
                <a:latin typeface="Calibri"/>
                <a:cs typeface="Calibri"/>
              </a:rPr>
              <a:t>Values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AD256CC7-7B27-EDB7-21AB-8AE5DE47F5B9}"/>
              </a:ext>
            </a:extLst>
          </p:cNvPr>
          <p:cNvSpPr txBox="1"/>
          <p:nvPr/>
        </p:nvSpPr>
        <p:spPr>
          <a:xfrm>
            <a:off x="374899" y="3373518"/>
            <a:ext cx="10582909" cy="16072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1615" marR="549910" indent="-209550">
              <a:lnSpc>
                <a:spcPct val="124800"/>
              </a:lnSpc>
              <a:spcBef>
                <a:spcPts val="100"/>
              </a:spcBef>
              <a:buFont typeface="Calibri"/>
              <a:buAutoNum type="arabicPeriod"/>
              <a:tabLst>
                <a:tab pos="250190" algn="l"/>
              </a:tabLst>
            </a:pPr>
            <a:r>
              <a:rPr sz="1400" b="1" spc="60" dirty="0">
                <a:solidFill>
                  <a:srgbClr val="151616"/>
                </a:solidFill>
                <a:latin typeface="Arial"/>
                <a:cs typeface="Arial"/>
              </a:rPr>
              <a:t>Integrity</a:t>
            </a:r>
            <a:r>
              <a:rPr sz="1400" b="1" spc="-7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400" b="1" spc="-60" dirty="0">
                <a:solidFill>
                  <a:srgbClr val="151616"/>
                </a:solidFill>
                <a:latin typeface="Arial"/>
                <a:cs typeface="Arial"/>
              </a:rPr>
              <a:t>:</a:t>
            </a:r>
            <a:r>
              <a:rPr sz="1400" b="1" spc="-1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We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operate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ethically,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honoring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commitments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fostering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trust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at 	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every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level.</a:t>
            </a:r>
            <a:endParaRPr sz="1400" b="1" dirty="0">
              <a:latin typeface="Calibri"/>
              <a:cs typeface="Calibri"/>
            </a:endParaRPr>
          </a:p>
          <a:p>
            <a:pPr marL="210185" marR="494665" indent="-198120">
              <a:lnSpc>
                <a:spcPct val="124800"/>
              </a:lnSpc>
              <a:buAutoNum type="arabicPeriod"/>
              <a:tabLst>
                <a:tab pos="210185" algn="l"/>
                <a:tab pos="216535" algn="l"/>
              </a:tabLst>
            </a:pPr>
            <a:r>
              <a:rPr sz="1400" b="1" dirty="0">
                <a:solidFill>
                  <a:srgbClr val="151616"/>
                </a:solidFill>
                <a:latin typeface="Calibri"/>
                <a:cs typeface="Calibri"/>
              </a:rPr>
              <a:t>	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E</a:t>
            </a:r>
            <a:r>
              <a:rPr sz="1400" b="1" spc="50" dirty="0">
                <a:solidFill>
                  <a:srgbClr val="151616"/>
                </a:solidFill>
                <a:latin typeface="Arial"/>
                <a:cs typeface="Arial"/>
              </a:rPr>
              <a:t>xcellence</a:t>
            </a:r>
            <a:r>
              <a:rPr sz="1400" b="1" spc="-7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400" b="1" spc="-65" dirty="0">
                <a:solidFill>
                  <a:srgbClr val="151616"/>
                </a:solidFill>
                <a:latin typeface="Arial"/>
                <a:cs typeface="Arial"/>
              </a:rPr>
              <a:t>:</a:t>
            </a:r>
            <a:r>
              <a:rPr sz="1400" b="1" spc="-7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We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relentlessly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pursue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highest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standards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in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product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selection,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service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delivery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customer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support.</a:t>
            </a:r>
            <a:endParaRPr sz="1400" b="1" dirty="0">
              <a:latin typeface="Calibri"/>
              <a:cs typeface="Calibri"/>
            </a:endParaRPr>
          </a:p>
          <a:p>
            <a:pPr marL="219075" marR="173990" indent="-207010">
              <a:lnSpc>
                <a:spcPct val="124800"/>
              </a:lnSpc>
              <a:buFont typeface="Calibri"/>
              <a:buAutoNum type="arabicPeriod"/>
              <a:tabLst>
                <a:tab pos="250190" algn="l"/>
              </a:tabLst>
            </a:pPr>
            <a:r>
              <a:rPr sz="1400" b="1" dirty="0">
                <a:solidFill>
                  <a:srgbClr val="151616"/>
                </a:solidFill>
                <a:latin typeface="Arial"/>
                <a:cs typeface="Arial"/>
              </a:rPr>
              <a:t>Agility</a:t>
            </a:r>
            <a:r>
              <a:rPr sz="1400" b="1" spc="-5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400" b="1" spc="-65" dirty="0">
                <a:solidFill>
                  <a:srgbClr val="151616"/>
                </a:solidFill>
                <a:latin typeface="Arial"/>
                <a:cs typeface="Arial"/>
              </a:rPr>
              <a:t>:</a:t>
            </a:r>
            <a:r>
              <a:rPr sz="1400" b="1" spc="-5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We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respond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swiftly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market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demands,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5" dirty="0">
                <a:solidFill>
                  <a:srgbClr val="151616"/>
                </a:solidFill>
                <a:latin typeface="Calibri"/>
                <a:cs typeface="Calibri"/>
              </a:rPr>
              <a:t>adapting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our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offerings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evolving 	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industrial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trends.</a:t>
            </a:r>
            <a:endParaRPr sz="1400" b="1" dirty="0">
              <a:latin typeface="Calibri"/>
              <a:cs typeface="Calibri"/>
            </a:endParaRPr>
          </a:p>
          <a:p>
            <a:pPr marL="227329" marR="226695" indent="-215265">
              <a:lnSpc>
                <a:spcPct val="124800"/>
              </a:lnSpc>
              <a:buFont typeface="Calibri"/>
              <a:buAutoNum type="arabicPeriod"/>
              <a:tabLst>
                <a:tab pos="250190" algn="l"/>
              </a:tabLst>
            </a:pPr>
            <a:r>
              <a:rPr sz="1400" b="1" spc="10" dirty="0">
                <a:solidFill>
                  <a:srgbClr val="151616"/>
                </a:solidFill>
                <a:latin typeface="Arial"/>
                <a:cs typeface="Arial"/>
              </a:rPr>
              <a:t>Collaboration:</a:t>
            </a:r>
            <a:r>
              <a:rPr sz="1400" b="1" spc="28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We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build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strong,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transparent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relationships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with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 suppliers,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partners 	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clients.</a:t>
            </a:r>
            <a:endParaRPr sz="1400" b="1" dirty="0">
              <a:latin typeface="Calibri"/>
              <a:cs typeface="Calibri"/>
            </a:endParaRPr>
          </a:p>
          <a:p>
            <a:pPr marL="226060" marR="5080" indent="-213995">
              <a:lnSpc>
                <a:spcPct val="124800"/>
              </a:lnSpc>
              <a:buFont typeface="Calibri"/>
              <a:buAutoNum type="arabicPeriod"/>
              <a:tabLst>
                <a:tab pos="250190" algn="l"/>
              </a:tabLst>
            </a:pPr>
            <a:r>
              <a:rPr sz="1400" b="1" spc="55" dirty="0">
                <a:solidFill>
                  <a:srgbClr val="151616"/>
                </a:solidFill>
                <a:latin typeface="Arial"/>
                <a:cs typeface="Arial"/>
              </a:rPr>
              <a:t>Safety</a:t>
            </a:r>
            <a:r>
              <a:rPr sz="1400" b="1" spc="-7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Arial"/>
                <a:cs typeface="Arial"/>
              </a:rPr>
              <a:t>&amp;</a:t>
            </a:r>
            <a:r>
              <a:rPr sz="1400" b="1" spc="-6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400" b="1" spc="55" dirty="0">
                <a:solidFill>
                  <a:srgbClr val="151616"/>
                </a:solidFill>
                <a:latin typeface="Arial"/>
                <a:cs typeface="Arial"/>
              </a:rPr>
              <a:t>Sustainability</a:t>
            </a:r>
            <a:r>
              <a:rPr sz="1400" b="1" spc="-65" dirty="0">
                <a:solidFill>
                  <a:srgbClr val="151616"/>
                </a:solidFill>
                <a:latin typeface="Arial"/>
                <a:cs typeface="Arial"/>
              </a:rPr>
              <a:t> :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We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promote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eco-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friendly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practices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prioritize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workplace 	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safety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in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all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our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operations.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0698091A-EE17-B303-A1C7-60664FAA47DF}"/>
              </a:ext>
            </a:extLst>
          </p:cNvPr>
          <p:cNvSpPr txBox="1"/>
          <p:nvPr/>
        </p:nvSpPr>
        <p:spPr>
          <a:xfrm>
            <a:off x="374899" y="1102680"/>
            <a:ext cx="10958015" cy="1070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1615" marR="239395" indent="-209550">
              <a:lnSpc>
                <a:spcPct val="124800"/>
              </a:lnSpc>
              <a:spcBef>
                <a:spcPts val="100"/>
              </a:spcBef>
              <a:buSzPct val="75000"/>
              <a:buFont typeface="Wingdings"/>
              <a:buChar char=""/>
              <a:tabLst>
                <a:tab pos="250190" algn="l"/>
              </a:tabLst>
            </a:pP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be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recognized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95" dirty="0">
                <a:solidFill>
                  <a:srgbClr val="151616"/>
                </a:solidFill>
                <a:latin typeface="Calibri"/>
                <a:cs typeface="Calibri"/>
              </a:rPr>
              <a:t>as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India’s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foremost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one-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stop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industrial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solutions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partner</a:t>
            </a:r>
            <a:r>
              <a:rPr lang="en-IN" sz="1400" b="1" spc="11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where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quality,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speed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customer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care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converge.</a:t>
            </a:r>
            <a:endParaRPr sz="1400" b="1" dirty="0">
              <a:latin typeface="Calibri"/>
              <a:cs typeface="Calibri"/>
            </a:endParaRPr>
          </a:p>
          <a:p>
            <a:pPr marL="221615" marR="5080" indent="-209550">
              <a:lnSpc>
                <a:spcPct val="124800"/>
              </a:lnSpc>
              <a:buSzPct val="75000"/>
              <a:buFont typeface="Wingdings"/>
              <a:buChar char=""/>
              <a:tabLst>
                <a:tab pos="250190" algn="l"/>
              </a:tabLst>
            </a:pP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expand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our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reach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into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emerging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sectors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geographies,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supporting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sustainable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infrastructure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development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nationwide.</a:t>
            </a:r>
            <a:endParaRPr sz="1400" b="1" dirty="0">
              <a:latin typeface="Calibri"/>
              <a:cs typeface="Calibri"/>
            </a:endParaRPr>
          </a:p>
        </p:txBody>
      </p:sp>
      <p:pic>
        <p:nvPicPr>
          <p:cNvPr id="13" name="object 12">
            <a:extLst>
              <a:ext uri="{FF2B5EF4-FFF2-40B4-BE49-F238E27FC236}">
                <a16:creationId xmlns:a16="http://schemas.microsoft.com/office/drawing/2014/main" id="{81160E72-8E4B-E4CD-1D60-37E259147A4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564" y="324025"/>
            <a:ext cx="2687128" cy="518243"/>
          </a:xfrm>
          <a:prstGeom prst="rect">
            <a:avLst/>
          </a:prstGeom>
        </p:spPr>
      </p:pic>
      <p:sp>
        <p:nvSpPr>
          <p:cNvPr id="15" name="object 13">
            <a:extLst>
              <a:ext uri="{FF2B5EF4-FFF2-40B4-BE49-F238E27FC236}">
                <a16:creationId xmlns:a16="http://schemas.microsoft.com/office/drawing/2014/main" id="{582D436D-817E-CCDD-7337-D5B40C131919}"/>
              </a:ext>
            </a:extLst>
          </p:cNvPr>
          <p:cNvSpPr txBox="1"/>
          <p:nvPr/>
        </p:nvSpPr>
        <p:spPr>
          <a:xfrm>
            <a:off x="824206" y="374042"/>
            <a:ext cx="102616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45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15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35" dirty="0">
                <a:solidFill>
                  <a:srgbClr val="FFFFFF"/>
                </a:solidFill>
                <a:latin typeface="Calibri"/>
                <a:cs typeface="Calibri"/>
              </a:rPr>
              <a:t>Vision</a:t>
            </a:r>
            <a:endParaRPr sz="15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4518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8">
            <a:extLst>
              <a:ext uri="{FF2B5EF4-FFF2-40B4-BE49-F238E27FC236}">
                <a16:creationId xmlns:a16="http://schemas.microsoft.com/office/drawing/2014/main" id="{556FBB66-501F-3EAE-3D47-2341960643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9548" y="349826"/>
            <a:ext cx="2713219" cy="518526"/>
          </a:xfrm>
          <a:prstGeom prst="rect">
            <a:avLst/>
          </a:prstGeom>
        </p:spPr>
      </p:pic>
      <p:sp>
        <p:nvSpPr>
          <p:cNvPr id="10" name="object 2">
            <a:extLst>
              <a:ext uri="{FF2B5EF4-FFF2-40B4-BE49-F238E27FC236}">
                <a16:creationId xmlns:a16="http://schemas.microsoft.com/office/drawing/2014/main" id="{4BFE98F9-205B-4B94-A4F4-705B0070F2F8}"/>
              </a:ext>
            </a:extLst>
          </p:cNvPr>
          <p:cNvSpPr txBox="1"/>
          <p:nvPr/>
        </p:nvSpPr>
        <p:spPr>
          <a:xfrm>
            <a:off x="569627" y="1052312"/>
            <a:ext cx="10897703" cy="4765087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222250" indent="-209550">
              <a:lnSpc>
                <a:spcPct val="100000"/>
              </a:lnSpc>
              <a:spcBef>
                <a:spcPts val="560"/>
              </a:spcBef>
              <a:buClr>
                <a:srgbClr val="151616"/>
              </a:buClr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Industrial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Equipment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&amp;</a:t>
            </a:r>
            <a:r>
              <a:rPr sz="1400" b="1" spc="3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Machinery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15900">
              <a:lnSpc>
                <a:spcPct val="100000"/>
              </a:lnSpc>
              <a:spcBef>
                <a:spcPts val="465"/>
              </a:spcBef>
            </a:pP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Pipes</a:t>
            </a:r>
            <a:r>
              <a:rPr sz="1400" b="1" spc="5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&amp;</a:t>
            </a:r>
            <a:r>
              <a:rPr sz="1400" b="1" spc="5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35" dirty="0">
                <a:solidFill>
                  <a:srgbClr val="151616"/>
                </a:solidFill>
                <a:latin typeface="Lucida Sans Unicode"/>
                <a:cs typeface="Lucida Sans Unicode"/>
              </a:rPr>
              <a:t>Fitting,</a:t>
            </a:r>
            <a:r>
              <a:rPr sz="1400" b="1" spc="5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Pumps,</a:t>
            </a:r>
            <a:r>
              <a:rPr sz="1400" b="1" spc="5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compressors,</a:t>
            </a:r>
            <a:r>
              <a:rPr sz="1400" b="1" spc="5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turbines,</a:t>
            </a:r>
            <a:r>
              <a:rPr sz="1400" b="1" spc="5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conveyors,</a:t>
            </a:r>
            <a:r>
              <a:rPr sz="1400" b="1" spc="5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hydraulic</a:t>
            </a:r>
            <a:r>
              <a:rPr sz="1400" b="1" spc="5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systems.</a:t>
            </a:r>
            <a:endParaRPr lang="en-IN" sz="1400" b="1" spc="-10" dirty="0">
              <a:solidFill>
                <a:srgbClr val="151616"/>
              </a:solidFill>
              <a:latin typeface="Lucida Sans Unicode"/>
              <a:cs typeface="Lucida Sans Unicode"/>
            </a:endParaRPr>
          </a:p>
          <a:p>
            <a:pPr marL="222250" indent="-209550">
              <a:lnSpc>
                <a:spcPct val="100000"/>
              </a:lnSpc>
              <a:spcBef>
                <a:spcPts val="459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Mechanical</a:t>
            </a:r>
            <a:r>
              <a:rPr sz="1400" b="1" spc="3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Components</a:t>
            </a:r>
            <a:r>
              <a:rPr sz="1400" b="1" spc="34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15900">
              <a:lnSpc>
                <a:spcPct val="100000"/>
              </a:lnSpc>
              <a:spcBef>
                <a:spcPts val="465"/>
              </a:spcBef>
            </a:pP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Seals,</a:t>
            </a:r>
            <a:r>
              <a:rPr sz="1400" b="1" spc="2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bearings,</a:t>
            </a:r>
            <a:r>
              <a:rPr sz="1400" b="1" spc="3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gears,</a:t>
            </a:r>
            <a:r>
              <a:rPr sz="1400" b="1" spc="2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couplings,</a:t>
            </a:r>
            <a:r>
              <a:rPr sz="1400" b="1" spc="43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fasteners,</a:t>
            </a:r>
            <a:r>
              <a:rPr sz="1400" b="1" spc="3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Rubber</a:t>
            </a:r>
            <a:r>
              <a:rPr sz="1400" b="1" spc="2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gasKits,</a:t>
            </a:r>
            <a:endParaRPr sz="1400" b="1" dirty="0">
              <a:latin typeface="Lucida Sans Unicode"/>
              <a:cs typeface="Lucida Sans Unicode"/>
            </a:endParaRPr>
          </a:p>
          <a:p>
            <a:pPr marL="222250" indent="-209550">
              <a:lnSpc>
                <a:spcPct val="100000"/>
              </a:lnSpc>
              <a:spcBef>
                <a:spcPts val="464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Power</a:t>
            </a:r>
            <a:r>
              <a:rPr sz="1400" b="1" spc="2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Transmission</a:t>
            </a:r>
            <a:endParaRPr sz="1400" b="1" dirty="0">
              <a:latin typeface="Calibri"/>
              <a:cs typeface="Calibri"/>
            </a:endParaRPr>
          </a:p>
          <a:p>
            <a:pPr marL="215900" marR="1106805">
              <a:lnSpc>
                <a:spcPct val="132100"/>
              </a:lnSpc>
            </a:pPr>
            <a:r>
              <a:rPr sz="1400" b="1" spc="-20" dirty="0">
                <a:solidFill>
                  <a:srgbClr val="151616"/>
                </a:solidFill>
                <a:latin typeface="Lucida Sans Unicode"/>
                <a:cs typeface="Lucida Sans Unicode"/>
              </a:rPr>
              <a:t>V-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Belts,</a:t>
            </a:r>
            <a:r>
              <a:rPr sz="1400" b="1" spc="9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Change,</a:t>
            </a:r>
            <a:r>
              <a:rPr sz="1400" b="1" spc="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Sprockets,</a:t>
            </a:r>
            <a:r>
              <a:rPr sz="1400" b="1" spc="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20" dirty="0">
                <a:solidFill>
                  <a:srgbClr val="151616"/>
                </a:solidFill>
                <a:latin typeface="Lucida Sans Unicode"/>
                <a:cs typeface="Lucida Sans Unicode"/>
              </a:rPr>
              <a:t>Motors,</a:t>
            </a:r>
            <a:r>
              <a:rPr sz="1400" b="1" spc="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Cables,</a:t>
            </a:r>
            <a:r>
              <a:rPr sz="1400" b="1" spc="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Gearboxes,</a:t>
            </a:r>
            <a:r>
              <a:rPr sz="1400" b="1" spc="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Switchgear</a:t>
            </a:r>
            <a:r>
              <a:rPr sz="1400" b="1" spc="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45" dirty="0">
                <a:solidFill>
                  <a:srgbClr val="151616"/>
                </a:solidFill>
                <a:latin typeface="Lucida Sans Unicode"/>
                <a:cs typeface="Lucida Sans Unicode"/>
              </a:rPr>
              <a:t>and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Variable</a:t>
            </a:r>
            <a:r>
              <a:rPr sz="1400" b="1" spc="22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frequency</a:t>
            </a:r>
            <a:r>
              <a:rPr sz="1400" b="1" spc="22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drives.</a:t>
            </a:r>
            <a:endParaRPr sz="1400" b="1" dirty="0">
              <a:latin typeface="Lucida Sans Unicode"/>
              <a:cs typeface="Lucida Sans Unicode"/>
            </a:endParaRPr>
          </a:p>
          <a:p>
            <a:pPr marL="222250" indent="-209550">
              <a:lnSpc>
                <a:spcPct val="100000"/>
              </a:lnSpc>
              <a:spcBef>
                <a:spcPts val="459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Bulk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Materials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&amp;</a:t>
            </a:r>
            <a:r>
              <a:rPr sz="1400" b="1" spc="3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5" dirty="0">
                <a:solidFill>
                  <a:srgbClr val="151616"/>
                </a:solidFill>
                <a:latin typeface="Calibri"/>
                <a:cs typeface="Calibri"/>
              </a:rPr>
              <a:t>Consumables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15900">
              <a:lnSpc>
                <a:spcPct val="100000"/>
              </a:lnSpc>
              <a:spcBef>
                <a:spcPts val="465"/>
              </a:spcBef>
            </a:pP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Lubricants,</a:t>
            </a:r>
            <a:r>
              <a:rPr sz="1400" b="1" spc="1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abrasives,</a:t>
            </a:r>
            <a:r>
              <a:rPr sz="1400" b="1" spc="1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welding</a:t>
            </a:r>
            <a:r>
              <a:rPr sz="1400" b="1" spc="1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supplies,</a:t>
            </a:r>
            <a:r>
              <a:rPr sz="1400" b="1" spc="1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ﬁltration</a:t>
            </a:r>
            <a:r>
              <a:rPr sz="1400" b="1" spc="1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media.</a:t>
            </a:r>
            <a:endParaRPr sz="1400" b="1" dirty="0">
              <a:latin typeface="Lucida Sans Unicode"/>
              <a:cs typeface="Lucida Sans Unicode"/>
            </a:endParaRPr>
          </a:p>
          <a:p>
            <a:pPr marL="222250" indent="-209550">
              <a:lnSpc>
                <a:spcPct val="100000"/>
              </a:lnSpc>
              <a:spcBef>
                <a:spcPts val="464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Installation</a:t>
            </a:r>
            <a:r>
              <a:rPr sz="1400" b="1" spc="3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&amp;</a:t>
            </a:r>
            <a:r>
              <a:rPr sz="1400" b="1" spc="4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Commissioning</a:t>
            </a:r>
            <a:r>
              <a:rPr sz="1400" b="1" spc="3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15900">
              <a:lnSpc>
                <a:spcPct val="100000"/>
              </a:lnSpc>
              <a:spcBef>
                <a:spcPts val="459"/>
              </a:spcBef>
            </a:pP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End-to-end</a:t>
            </a:r>
            <a:r>
              <a:rPr sz="1400" b="1" spc="1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project</a:t>
            </a:r>
            <a:r>
              <a:rPr sz="1400" b="1" spc="1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management—from</a:t>
            </a:r>
            <a:r>
              <a:rPr sz="1400" b="1" spc="1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on-site</a:t>
            </a:r>
            <a:r>
              <a:rPr sz="1400" b="1" spc="1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assembly</a:t>
            </a:r>
            <a:r>
              <a:rPr sz="1400" b="1" spc="1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to</a:t>
            </a:r>
            <a:r>
              <a:rPr sz="1400" b="1" spc="1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performance</a:t>
            </a:r>
            <a:r>
              <a:rPr sz="1400" b="1" spc="19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validation.</a:t>
            </a:r>
            <a:endParaRPr sz="1400" b="1" dirty="0">
              <a:latin typeface="Lucida Sans Unicode"/>
              <a:cs typeface="Lucida Sans Unicode"/>
            </a:endParaRPr>
          </a:p>
          <a:p>
            <a:pPr marL="222250" indent="-209550">
              <a:lnSpc>
                <a:spcPct val="100000"/>
              </a:lnSpc>
              <a:spcBef>
                <a:spcPts val="465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Preventive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Maintenance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&amp;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Repair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15900">
              <a:lnSpc>
                <a:spcPct val="100000"/>
              </a:lnSpc>
              <a:spcBef>
                <a:spcPts val="459"/>
              </a:spcBef>
            </a:pP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Scheduled</a:t>
            </a:r>
            <a:r>
              <a:rPr sz="1400" b="1" spc="13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inspections,</a:t>
            </a:r>
            <a:r>
              <a:rPr sz="1400" b="1" spc="13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condition</a:t>
            </a:r>
            <a:r>
              <a:rPr sz="1400" b="1" spc="13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monitoring,</a:t>
            </a:r>
            <a:r>
              <a:rPr sz="1400" b="1" spc="13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breakdown</a:t>
            </a:r>
            <a:r>
              <a:rPr sz="1400" b="1" spc="13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support.</a:t>
            </a:r>
            <a:endParaRPr sz="1400" b="1" dirty="0">
              <a:latin typeface="Lucida Sans Unicode"/>
              <a:cs typeface="Lucida Sans Unicode"/>
            </a:endParaRPr>
          </a:p>
          <a:p>
            <a:pPr marL="222250" indent="-209550">
              <a:lnSpc>
                <a:spcPct val="100000"/>
              </a:lnSpc>
              <a:spcBef>
                <a:spcPts val="465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Technical</a:t>
            </a:r>
            <a:r>
              <a:rPr sz="1400" b="1" spc="3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Consultancy</a:t>
            </a:r>
            <a:r>
              <a:rPr sz="1400" b="1" spc="3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56540">
              <a:lnSpc>
                <a:spcPct val="100000"/>
              </a:lnSpc>
              <a:spcBef>
                <a:spcPts val="459"/>
              </a:spcBef>
            </a:pP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Process</a:t>
            </a:r>
            <a:r>
              <a:rPr sz="1400" b="1" spc="14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optimization,</a:t>
            </a:r>
            <a:r>
              <a:rPr sz="1400" b="1" spc="14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custom</a:t>
            </a:r>
            <a:r>
              <a:rPr sz="1400" b="1" spc="14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engineering,</a:t>
            </a:r>
            <a:r>
              <a:rPr sz="1400" b="1" spc="14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value-analysis</a:t>
            </a:r>
            <a:r>
              <a:rPr sz="1400" b="1" spc="14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studies.</a:t>
            </a:r>
            <a:endParaRPr sz="1400" b="1" dirty="0">
              <a:latin typeface="Lucida Sans Unicode"/>
              <a:cs typeface="Lucida Sans Unicode"/>
            </a:endParaRPr>
          </a:p>
          <a:p>
            <a:pPr marL="222250" indent="-209550">
              <a:lnSpc>
                <a:spcPct val="100000"/>
              </a:lnSpc>
              <a:spcBef>
                <a:spcPts val="465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Supply-</a:t>
            </a:r>
            <a:r>
              <a:rPr sz="1400" b="1" spc="165" dirty="0">
                <a:solidFill>
                  <a:srgbClr val="151616"/>
                </a:solidFill>
                <a:latin typeface="Calibri"/>
                <a:cs typeface="Calibri"/>
              </a:rPr>
              <a:t>Chain</a:t>
            </a:r>
            <a:r>
              <a:rPr sz="1400" b="1" spc="2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Management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29870">
              <a:lnSpc>
                <a:spcPct val="100000"/>
              </a:lnSpc>
              <a:spcBef>
                <a:spcPts val="464"/>
              </a:spcBef>
            </a:pPr>
            <a:r>
              <a:rPr sz="1400" b="1" spc="10" dirty="0">
                <a:solidFill>
                  <a:srgbClr val="151616"/>
                </a:solidFill>
                <a:latin typeface="Lucida Sans Unicode"/>
                <a:cs typeface="Lucida Sans Unicode"/>
              </a:rPr>
              <a:t>Vendor</a:t>
            </a:r>
            <a:r>
              <a:rPr sz="1400" b="1" spc="2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10" dirty="0">
                <a:solidFill>
                  <a:srgbClr val="151616"/>
                </a:solidFill>
                <a:latin typeface="Lucida Sans Unicode"/>
                <a:cs typeface="Lucida Sans Unicode"/>
              </a:rPr>
              <a:t>development,</a:t>
            </a:r>
            <a:r>
              <a:rPr sz="1400" b="1" spc="2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10" dirty="0">
                <a:solidFill>
                  <a:srgbClr val="151616"/>
                </a:solidFill>
                <a:latin typeface="Lucida Sans Unicode"/>
                <a:cs typeface="Lucida Sans Unicode"/>
              </a:rPr>
              <a:t>inventory</a:t>
            </a:r>
            <a:r>
              <a:rPr sz="1400" b="1" spc="2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151616"/>
                </a:solidFill>
                <a:latin typeface="Lucida Sans Unicode"/>
                <a:cs typeface="Lucida Sans Unicode"/>
              </a:rPr>
              <a:t>planning,</a:t>
            </a:r>
            <a:r>
              <a:rPr sz="1400" b="1" spc="2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10" dirty="0">
                <a:solidFill>
                  <a:srgbClr val="151616"/>
                </a:solidFill>
                <a:latin typeface="Lucida Sans Unicode"/>
                <a:cs typeface="Lucida Sans Unicode"/>
              </a:rPr>
              <a:t>JIT</a:t>
            </a:r>
            <a:r>
              <a:rPr sz="1400" b="1" spc="20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10" dirty="0">
                <a:solidFill>
                  <a:srgbClr val="151616"/>
                </a:solidFill>
                <a:latin typeface="Lucida Sans Unicode"/>
                <a:cs typeface="Lucida Sans Unicode"/>
              </a:rPr>
              <a:t>delivery</a:t>
            </a:r>
            <a:r>
              <a:rPr sz="1400" b="1" spc="25" dirty="0">
                <a:solidFill>
                  <a:srgbClr val="151616"/>
                </a:solidFill>
                <a:latin typeface="Lucida Sans Unicode"/>
                <a:cs typeface="Lucida Sans Unicode"/>
              </a:rPr>
              <a:t> </a:t>
            </a:r>
            <a:r>
              <a:rPr sz="1400" b="1" spc="-10" dirty="0">
                <a:solidFill>
                  <a:srgbClr val="151616"/>
                </a:solidFill>
                <a:latin typeface="Lucida Sans Unicode"/>
                <a:cs typeface="Lucida Sans Unicode"/>
              </a:rPr>
              <a:t>solutions.</a:t>
            </a:r>
            <a:endParaRPr lang="en-IN" sz="1400" b="1" spc="-10" dirty="0">
              <a:solidFill>
                <a:srgbClr val="151616"/>
              </a:solidFill>
              <a:latin typeface="Lucida Sans Unicode"/>
              <a:cs typeface="Lucida Sans Unicode"/>
            </a:endParaRPr>
          </a:p>
          <a:p>
            <a:pPr marL="229870">
              <a:lnSpc>
                <a:spcPct val="100000"/>
              </a:lnSpc>
              <a:spcBef>
                <a:spcPts val="464"/>
              </a:spcBef>
            </a:pPr>
            <a:endParaRPr sz="1400" b="1" dirty="0">
              <a:latin typeface="Lucida Sans Unicode"/>
              <a:cs typeface="Lucida Sans Unicode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FBD600E-F509-8D5B-A676-FCDA45318146}"/>
              </a:ext>
            </a:extLst>
          </p:cNvPr>
          <p:cNvSpPr txBox="1"/>
          <p:nvPr/>
        </p:nvSpPr>
        <p:spPr>
          <a:xfrm>
            <a:off x="865374" y="480819"/>
            <a:ext cx="236156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45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15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65" dirty="0">
                <a:solidFill>
                  <a:srgbClr val="FFFFFF"/>
                </a:solidFill>
                <a:latin typeface="Calibri"/>
                <a:cs typeface="Calibri"/>
              </a:rPr>
              <a:t>Products</a:t>
            </a:r>
            <a:r>
              <a:rPr sz="15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05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5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65" dirty="0">
                <a:solidFill>
                  <a:srgbClr val="FFFFFF"/>
                </a:solidFill>
                <a:latin typeface="Calibri"/>
                <a:cs typeface="Calibri"/>
              </a:rPr>
              <a:t>Services</a:t>
            </a:r>
            <a:endParaRPr sz="15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6896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25DEE46D-F218-5260-44BE-23DBE38FFB43}"/>
              </a:ext>
            </a:extLst>
          </p:cNvPr>
          <p:cNvSpPr txBox="1"/>
          <p:nvPr/>
        </p:nvSpPr>
        <p:spPr>
          <a:xfrm>
            <a:off x="584616" y="793506"/>
            <a:ext cx="10388183" cy="297709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58115">
              <a:lnSpc>
                <a:spcPct val="100000"/>
              </a:lnSpc>
              <a:spcBef>
                <a:spcPts val="114"/>
              </a:spcBef>
            </a:pPr>
            <a:endParaRPr sz="1500" dirty="0">
              <a:latin typeface="Calibri"/>
              <a:cs typeface="Calibri"/>
            </a:endParaRPr>
          </a:p>
          <a:p>
            <a:pPr marL="222250" indent="-209550">
              <a:lnSpc>
                <a:spcPct val="100000"/>
              </a:lnSpc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Comprehensive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Portfolio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10820">
              <a:lnSpc>
                <a:spcPct val="100000"/>
              </a:lnSpc>
              <a:spcBef>
                <a:spcPts val="465"/>
              </a:spcBef>
            </a:pP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A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one-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stop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destination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for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all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your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industrial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requirements.</a:t>
            </a:r>
            <a:endParaRPr sz="1400" b="1" dirty="0">
              <a:latin typeface="Calibri"/>
              <a:cs typeface="Calibri"/>
            </a:endParaRPr>
          </a:p>
          <a:p>
            <a:pPr marL="222250" indent="-209550">
              <a:lnSpc>
                <a:spcPct val="100000"/>
              </a:lnSpc>
              <a:spcBef>
                <a:spcPts val="459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Vendor</a:t>
            </a:r>
            <a:r>
              <a:rPr sz="1400" b="1" spc="3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Network</a:t>
            </a:r>
            <a:r>
              <a:rPr sz="1400" b="1" spc="3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10820">
              <a:lnSpc>
                <a:spcPct val="100000"/>
              </a:lnSpc>
              <a:spcBef>
                <a:spcPts val="465"/>
              </a:spcBef>
            </a:pP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Strategically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partnered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with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leading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global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manufacturers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for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0" dirty="0">
                <a:solidFill>
                  <a:srgbClr val="151616"/>
                </a:solidFill>
                <a:latin typeface="Calibri"/>
                <a:cs typeface="Calibri"/>
              </a:rPr>
              <a:t>best-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in-</a:t>
            </a:r>
            <a:r>
              <a:rPr sz="1400" b="1" spc="170" dirty="0">
                <a:solidFill>
                  <a:srgbClr val="151616"/>
                </a:solidFill>
                <a:latin typeface="Calibri"/>
                <a:cs typeface="Calibri"/>
              </a:rPr>
              <a:t>class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products.</a:t>
            </a:r>
            <a:endParaRPr sz="1400" b="1" dirty="0">
              <a:latin typeface="Calibri"/>
              <a:cs typeface="Calibri"/>
            </a:endParaRPr>
          </a:p>
          <a:p>
            <a:pPr marL="222250" indent="-209550">
              <a:lnSpc>
                <a:spcPct val="100000"/>
              </a:lnSpc>
              <a:spcBef>
                <a:spcPts val="464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Quality</a:t>
            </a:r>
            <a:r>
              <a:rPr sz="1400" b="1" spc="3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Assurance</a:t>
            </a:r>
            <a:r>
              <a:rPr sz="1400" b="1" spc="4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10820">
              <a:lnSpc>
                <a:spcPct val="100000"/>
              </a:lnSpc>
              <a:spcBef>
                <a:spcPts val="459"/>
              </a:spcBef>
            </a:pP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Rigorously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tested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70" dirty="0">
                <a:solidFill>
                  <a:srgbClr val="151616"/>
                </a:solidFill>
                <a:latin typeface="Calibri"/>
                <a:cs typeface="Calibri"/>
              </a:rPr>
              <a:t>goods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certiﬁed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processes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ensure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uptime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reliability.</a:t>
            </a:r>
            <a:endParaRPr sz="1400" b="1" dirty="0">
              <a:latin typeface="Calibri"/>
              <a:cs typeface="Calibri"/>
            </a:endParaRPr>
          </a:p>
          <a:p>
            <a:pPr marL="222250" indent="-209550">
              <a:lnSpc>
                <a:spcPct val="100000"/>
              </a:lnSpc>
              <a:spcBef>
                <a:spcPts val="465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24/7</a:t>
            </a:r>
            <a:r>
              <a:rPr sz="1400" b="1" spc="1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Support</a:t>
            </a:r>
            <a:r>
              <a:rPr sz="1400" b="1" spc="1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10820">
              <a:lnSpc>
                <a:spcPct val="100000"/>
              </a:lnSpc>
              <a:spcBef>
                <a:spcPts val="459"/>
              </a:spcBef>
            </a:pP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Dedicated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service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70" dirty="0">
                <a:solidFill>
                  <a:srgbClr val="151616"/>
                </a:solidFill>
                <a:latin typeface="Calibri"/>
                <a:cs typeface="Calibri"/>
              </a:rPr>
              <a:t>teams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rapid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response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units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minimize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downtime.</a:t>
            </a:r>
            <a:endParaRPr sz="1400" b="1" dirty="0">
              <a:latin typeface="Calibri"/>
              <a:cs typeface="Calibri"/>
            </a:endParaRPr>
          </a:p>
          <a:p>
            <a:pPr marL="222250" indent="-209550">
              <a:lnSpc>
                <a:spcPct val="100000"/>
              </a:lnSpc>
              <a:spcBef>
                <a:spcPts val="465"/>
              </a:spcBef>
              <a:buSzPct val="75000"/>
              <a:buFont typeface="Wingdings"/>
              <a:buChar char=""/>
              <a:tabLst>
                <a:tab pos="222250" algn="l"/>
              </a:tabLst>
            </a:pP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Competitive</a:t>
            </a:r>
            <a:r>
              <a:rPr sz="1400" b="1" spc="2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Pricing</a:t>
            </a:r>
            <a:r>
              <a:rPr sz="1400" b="1" spc="3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151616"/>
                </a:solidFill>
                <a:latin typeface="Calibri"/>
                <a:cs typeface="Calibri"/>
              </a:rPr>
              <a:t>:</a:t>
            </a:r>
            <a:endParaRPr sz="1400" b="1" dirty="0">
              <a:latin typeface="Calibri"/>
              <a:cs typeface="Calibri"/>
            </a:endParaRPr>
          </a:p>
          <a:p>
            <a:pPr marL="250190">
              <a:lnSpc>
                <a:spcPct val="100000"/>
              </a:lnSpc>
              <a:spcBef>
                <a:spcPts val="464"/>
              </a:spcBef>
            </a:pP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Streamlined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logistics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volume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procurement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translate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into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cost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5" dirty="0">
                <a:solidFill>
                  <a:srgbClr val="151616"/>
                </a:solidFill>
                <a:latin typeface="Calibri"/>
                <a:cs typeface="Calibri"/>
              </a:rPr>
              <a:t>savings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for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you.</a:t>
            </a:r>
            <a:endParaRPr sz="1400" b="1" dirty="0">
              <a:latin typeface="Calibri"/>
              <a:cs typeface="Calibri"/>
            </a:endParaRPr>
          </a:p>
        </p:txBody>
      </p:sp>
      <p:pic>
        <p:nvPicPr>
          <p:cNvPr id="7" name="object 6">
            <a:extLst>
              <a:ext uri="{FF2B5EF4-FFF2-40B4-BE49-F238E27FC236}">
                <a16:creationId xmlns:a16="http://schemas.microsoft.com/office/drawing/2014/main" id="{1F260DEC-C410-2131-EBC8-740FC90CEA2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4617" y="325264"/>
            <a:ext cx="3360694" cy="518526"/>
          </a:xfrm>
          <a:prstGeom prst="rect">
            <a:avLst/>
          </a:prstGeom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2DDB9D3C-0FA9-B99E-ED2C-FD0A22191A2D}"/>
              </a:ext>
            </a:extLst>
          </p:cNvPr>
          <p:cNvSpPr txBox="1"/>
          <p:nvPr/>
        </p:nvSpPr>
        <p:spPr>
          <a:xfrm>
            <a:off x="773570" y="411386"/>
            <a:ext cx="3195657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IN" sz="1500" b="1" spc="145" dirty="0">
                <a:solidFill>
                  <a:srgbClr val="FFFFFF"/>
                </a:solidFill>
                <a:latin typeface="Calibri"/>
                <a:cs typeface="Calibri"/>
              </a:rPr>
              <a:t>Why Choose SDG Infratech?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11" name="object 7">
            <a:extLst>
              <a:ext uri="{FF2B5EF4-FFF2-40B4-BE49-F238E27FC236}">
                <a16:creationId xmlns:a16="http://schemas.microsoft.com/office/drawing/2014/main" id="{0B6CEDD5-0024-A1BB-D180-275F9E742A7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4616" y="4461662"/>
            <a:ext cx="3360695" cy="518349"/>
          </a:xfrm>
          <a:prstGeom prst="rect">
            <a:avLst/>
          </a:prstGeom>
        </p:spPr>
      </p:pic>
      <p:sp>
        <p:nvSpPr>
          <p:cNvPr id="12" name="object 9">
            <a:extLst>
              <a:ext uri="{FF2B5EF4-FFF2-40B4-BE49-F238E27FC236}">
                <a16:creationId xmlns:a16="http://schemas.microsoft.com/office/drawing/2014/main" id="{75D55736-7233-62E5-2B3E-918D24D878A9}"/>
              </a:ext>
            </a:extLst>
          </p:cNvPr>
          <p:cNvSpPr txBox="1"/>
          <p:nvPr/>
        </p:nvSpPr>
        <p:spPr>
          <a:xfrm>
            <a:off x="773570" y="4475517"/>
            <a:ext cx="217614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45" dirty="0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r>
              <a:rPr sz="15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05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5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204" dirty="0">
                <a:solidFill>
                  <a:srgbClr val="FFFFFF"/>
                </a:solidFill>
                <a:latin typeface="Calibri"/>
                <a:cs typeface="Calibri"/>
              </a:rPr>
              <a:t>Compliance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C9F9BE48-D043-A5E1-C3B1-208B65658BD7}"/>
              </a:ext>
            </a:extLst>
          </p:cNvPr>
          <p:cNvSpPr txBox="1"/>
          <p:nvPr/>
        </p:nvSpPr>
        <p:spPr>
          <a:xfrm>
            <a:off x="584616" y="5178033"/>
            <a:ext cx="10388182" cy="8864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At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SDG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Infratech,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quality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isn’t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negotiable.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We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adhere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ISO-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compliant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procedures,</a:t>
            </a:r>
            <a:endParaRPr sz="1400" b="1" dirty="0">
              <a:latin typeface="Calibri"/>
              <a:cs typeface="Calibri"/>
            </a:endParaRPr>
          </a:p>
          <a:p>
            <a:pPr marL="12700" marR="5080" algn="just">
              <a:lnSpc>
                <a:spcPct val="161500"/>
              </a:lnSpc>
            </a:pP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conduct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routine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audits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210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70" dirty="0">
                <a:solidFill>
                  <a:srgbClr val="151616"/>
                </a:solidFill>
                <a:latin typeface="Calibri"/>
                <a:cs typeface="Calibri"/>
              </a:rPr>
              <a:t>maintain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strict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supplier 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evaluation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protocols.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Our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commitment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environmental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regulations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safety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standards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underscores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every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project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we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undertake.</a:t>
            </a:r>
            <a:endParaRPr sz="14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522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32137" y="1102623"/>
            <a:ext cx="10298243" cy="9330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46800"/>
              </a:lnSpc>
              <a:spcBef>
                <a:spcPts val="1540"/>
              </a:spcBef>
            </a:pP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Our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diverse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workforce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brings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together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seasoned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engineers,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procurement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specialists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project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5" dirty="0">
                <a:solidFill>
                  <a:srgbClr val="151616"/>
                </a:solidFill>
                <a:latin typeface="Calibri"/>
                <a:cs typeface="Calibri"/>
              </a:rPr>
              <a:t>managers—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all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driven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70" dirty="0">
                <a:solidFill>
                  <a:srgbClr val="151616"/>
                </a:solidFill>
                <a:latin typeface="Calibri"/>
                <a:cs typeface="Calibri"/>
              </a:rPr>
              <a:t>by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235" dirty="0">
                <a:solidFill>
                  <a:srgbClr val="151616"/>
                </a:solidFill>
                <a:latin typeface="Calibri"/>
                <a:cs typeface="Calibri"/>
              </a:rPr>
              <a:t>a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single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goal: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your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success.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Continuous</a:t>
            </a:r>
            <a:r>
              <a:rPr sz="1400" b="1" spc="7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training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knowledge-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sharing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keep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our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experts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at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cutting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edge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of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industrial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innovation.</a:t>
            </a:r>
            <a:endParaRPr sz="1400" b="1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850" y="533616"/>
            <a:ext cx="3335836" cy="518219"/>
          </a:xfrm>
          <a:prstGeom prst="rect">
            <a:avLst/>
          </a:prstGeom>
        </p:spPr>
      </p:pic>
      <p:sp>
        <p:nvSpPr>
          <p:cNvPr id="6" name="object 9">
            <a:extLst>
              <a:ext uri="{FF2B5EF4-FFF2-40B4-BE49-F238E27FC236}">
                <a16:creationId xmlns:a16="http://schemas.microsoft.com/office/drawing/2014/main" id="{D6C3AB66-DA9D-14B4-76FA-24DBB6DC7111}"/>
              </a:ext>
            </a:extLst>
          </p:cNvPr>
          <p:cNvSpPr txBox="1"/>
          <p:nvPr/>
        </p:nvSpPr>
        <p:spPr>
          <a:xfrm>
            <a:off x="447850" y="575358"/>
            <a:ext cx="217614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IN" sz="1500" b="1" spc="204" dirty="0">
                <a:solidFill>
                  <a:srgbClr val="FFFFFF"/>
                </a:solidFill>
                <a:latin typeface="Calibri"/>
                <a:cs typeface="Calibri"/>
              </a:rPr>
              <a:t>      Our Team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7" name="object 6">
            <a:extLst>
              <a:ext uri="{FF2B5EF4-FFF2-40B4-BE49-F238E27FC236}">
                <a16:creationId xmlns:a16="http://schemas.microsoft.com/office/drawing/2014/main" id="{89662122-7404-D7C1-37BB-CB02F86FB0B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7850" y="2214470"/>
            <a:ext cx="3335836" cy="518526"/>
          </a:xfrm>
          <a:prstGeom prst="rect">
            <a:avLst/>
          </a:prstGeom>
        </p:spPr>
      </p:pic>
      <p:sp>
        <p:nvSpPr>
          <p:cNvPr id="8" name="object 7">
            <a:extLst>
              <a:ext uri="{FF2B5EF4-FFF2-40B4-BE49-F238E27FC236}">
                <a16:creationId xmlns:a16="http://schemas.microsoft.com/office/drawing/2014/main" id="{2F776C83-17DC-9CDF-CC10-9CBBD43E7637}"/>
              </a:ext>
            </a:extLst>
          </p:cNvPr>
          <p:cNvSpPr txBox="1"/>
          <p:nvPr/>
        </p:nvSpPr>
        <p:spPr>
          <a:xfrm>
            <a:off x="525604" y="2306892"/>
            <a:ext cx="296672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10" dirty="0">
                <a:solidFill>
                  <a:srgbClr val="FFFFFF"/>
                </a:solidFill>
                <a:latin typeface="Calibri"/>
                <a:cs typeface="Calibri"/>
              </a:rPr>
              <a:t>Let’s</a:t>
            </a:r>
            <a:r>
              <a:rPr sz="15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30" dirty="0">
                <a:solidFill>
                  <a:srgbClr val="FFFFFF"/>
                </a:solidFill>
                <a:latin typeface="Calibri"/>
                <a:cs typeface="Calibri"/>
              </a:rPr>
              <a:t>Build</a:t>
            </a:r>
            <a:r>
              <a:rPr sz="15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4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5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35" dirty="0">
                <a:solidFill>
                  <a:srgbClr val="FFFFFF"/>
                </a:solidFill>
                <a:latin typeface="Calibri"/>
                <a:cs typeface="Calibri"/>
              </a:rPr>
              <a:t>Future</a:t>
            </a:r>
            <a:r>
              <a:rPr sz="15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50" dirty="0">
                <a:solidFill>
                  <a:srgbClr val="FFFFFF"/>
                </a:solidFill>
                <a:latin typeface="Calibri"/>
                <a:cs typeface="Calibri"/>
              </a:rPr>
              <a:t>Together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9" name="object 11">
            <a:extLst>
              <a:ext uri="{FF2B5EF4-FFF2-40B4-BE49-F238E27FC236}">
                <a16:creationId xmlns:a16="http://schemas.microsoft.com/office/drawing/2014/main" id="{2ECEEA2E-DCD2-2595-6A67-877F277E0C9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7850" y="3924804"/>
            <a:ext cx="3335836" cy="518526"/>
          </a:xfrm>
          <a:prstGeom prst="rect">
            <a:avLst/>
          </a:prstGeom>
        </p:spPr>
      </p:pic>
      <p:sp>
        <p:nvSpPr>
          <p:cNvPr id="10" name="object 12">
            <a:extLst>
              <a:ext uri="{FF2B5EF4-FFF2-40B4-BE49-F238E27FC236}">
                <a16:creationId xmlns:a16="http://schemas.microsoft.com/office/drawing/2014/main" id="{0FA7D403-58A4-7189-37CD-0475C84571B9}"/>
              </a:ext>
            </a:extLst>
          </p:cNvPr>
          <p:cNvSpPr txBox="1"/>
          <p:nvPr/>
        </p:nvSpPr>
        <p:spPr>
          <a:xfrm>
            <a:off x="630535" y="3995225"/>
            <a:ext cx="220980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70" dirty="0">
                <a:solidFill>
                  <a:srgbClr val="FFFFFF"/>
                </a:solidFill>
                <a:latin typeface="Calibri"/>
                <a:cs typeface="Calibri"/>
              </a:rPr>
              <a:t>Strategic</a:t>
            </a:r>
            <a:r>
              <a:rPr sz="15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45" dirty="0">
                <a:solidFill>
                  <a:srgbClr val="FFFFFF"/>
                </a:solidFill>
                <a:latin typeface="Calibri"/>
                <a:cs typeface="Calibri"/>
              </a:rPr>
              <a:t>Partnerships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5475EEA8-36D5-0BB7-8EF5-F8E136C23410}"/>
              </a:ext>
            </a:extLst>
          </p:cNvPr>
          <p:cNvSpPr txBox="1"/>
          <p:nvPr/>
        </p:nvSpPr>
        <p:spPr>
          <a:xfrm>
            <a:off x="432255" y="4654168"/>
            <a:ext cx="10313838" cy="614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6800"/>
              </a:lnSpc>
              <a:spcBef>
                <a:spcPts val="100"/>
              </a:spcBef>
            </a:pP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We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collaborated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with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leading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equipment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151616"/>
                </a:solidFill>
                <a:latin typeface="Calibri"/>
                <a:cs typeface="Calibri"/>
              </a:rPr>
              <a:t>manufacturers,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0" dirty="0">
                <a:solidFill>
                  <a:srgbClr val="151616"/>
                </a:solidFill>
                <a:latin typeface="Calibri"/>
                <a:cs typeface="Calibri"/>
              </a:rPr>
              <a:t>technology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innovators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and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logistics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providers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maintain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our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competitive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edge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75" dirty="0">
                <a:solidFill>
                  <a:srgbClr val="151616"/>
                </a:solidFill>
                <a:latin typeface="Calibri"/>
                <a:cs typeface="Calibri"/>
              </a:rPr>
              <a:t>offer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0" dirty="0">
                <a:solidFill>
                  <a:srgbClr val="151616"/>
                </a:solidFill>
                <a:latin typeface="Calibri"/>
                <a:cs typeface="Calibri"/>
              </a:rPr>
              <a:t>end-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to-</a:t>
            </a:r>
            <a:r>
              <a:rPr sz="1400" b="1" spc="200" dirty="0">
                <a:solidFill>
                  <a:srgbClr val="151616"/>
                </a:solidFill>
                <a:latin typeface="Calibri"/>
                <a:cs typeface="Calibri"/>
              </a:rPr>
              <a:t>end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solutions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tailored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client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objectives.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6A394C86-D6A3-DDF4-11EE-383CDDFF7006}"/>
              </a:ext>
            </a:extLst>
          </p:cNvPr>
          <p:cNvSpPr txBox="1"/>
          <p:nvPr/>
        </p:nvSpPr>
        <p:spPr>
          <a:xfrm>
            <a:off x="432137" y="2782814"/>
            <a:ext cx="10313956" cy="931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6800"/>
              </a:lnSpc>
              <a:spcBef>
                <a:spcPts val="100"/>
              </a:spcBef>
            </a:pP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Whether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you’re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launching</a:t>
            </a:r>
            <a:r>
              <a:rPr sz="1400" b="1" spc="18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235" dirty="0">
                <a:solidFill>
                  <a:srgbClr val="151616"/>
                </a:solidFill>
                <a:latin typeface="Calibri"/>
                <a:cs typeface="Calibri"/>
              </a:rPr>
              <a:t>a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greenﬁeld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facility,</a:t>
            </a:r>
            <a:r>
              <a:rPr sz="1400" b="1" spc="18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5" dirty="0">
                <a:solidFill>
                  <a:srgbClr val="151616"/>
                </a:solidFill>
                <a:latin typeface="Calibri"/>
                <a:cs typeface="Calibri"/>
              </a:rPr>
              <a:t>upgrading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existing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assets</a:t>
            </a:r>
            <a:r>
              <a:rPr sz="1400" b="1" spc="18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or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seeking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turnkey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maintenance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solutions,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SDG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Infratech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Pvt.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60" dirty="0">
                <a:solidFill>
                  <a:srgbClr val="151616"/>
                </a:solidFill>
                <a:latin typeface="Calibri"/>
                <a:cs typeface="Calibri"/>
              </a:rPr>
              <a:t>Ltd. </a:t>
            </a:r>
            <a:r>
              <a:rPr sz="1400" b="1" spc="180" dirty="0">
                <a:solidFill>
                  <a:srgbClr val="151616"/>
                </a:solidFill>
                <a:latin typeface="Calibri"/>
                <a:cs typeface="Calibri"/>
              </a:rPr>
              <a:t>has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expertise,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400" b="1" spc="5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0" dirty="0">
                <a:solidFill>
                  <a:srgbClr val="151616"/>
                </a:solidFill>
                <a:latin typeface="Calibri"/>
                <a:cs typeface="Calibri"/>
              </a:rPr>
              <a:t>products </a:t>
            </a:r>
            <a:r>
              <a:rPr sz="1400" b="1" spc="229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90" dirty="0">
                <a:solidFill>
                  <a:srgbClr val="151616"/>
                </a:solidFill>
                <a:latin typeface="Calibri"/>
                <a:cs typeface="Calibri"/>
              </a:rPr>
              <a:t>people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75" dirty="0">
                <a:solidFill>
                  <a:srgbClr val="151616"/>
                </a:solidFill>
                <a:latin typeface="Calibri"/>
                <a:cs typeface="Calibri"/>
              </a:rPr>
              <a:t>help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you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200" dirty="0">
                <a:solidFill>
                  <a:srgbClr val="151616"/>
                </a:solidFill>
                <a:latin typeface="Calibri"/>
                <a:cs typeface="Calibri"/>
              </a:rPr>
              <a:t>succeed.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210" dirty="0">
                <a:solidFill>
                  <a:srgbClr val="151616"/>
                </a:solidFill>
                <a:latin typeface="Calibri"/>
                <a:cs typeface="Calibri"/>
              </a:rPr>
              <a:t>Contact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us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200" dirty="0">
                <a:solidFill>
                  <a:srgbClr val="151616"/>
                </a:solidFill>
                <a:latin typeface="Calibri"/>
                <a:cs typeface="Calibri"/>
              </a:rPr>
              <a:t>today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to</a:t>
            </a:r>
            <a:r>
              <a:rPr sz="1400" b="1" spc="155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204" dirty="0">
                <a:solidFill>
                  <a:srgbClr val="151616"/>
                </a:solidFill>
                <a:latin typeface="Calibri"/>
                <a:cs typeface="Calibri"/>
              </a:rPr>
              <a:t>discuss</a:t>
            </a:r>
            <a:r>
              <a:rPr sz="1400" b="1" spc="160" dirty="0">
                <a:solidFill>
                  <a:srgbClr val="151616"/>
                </a:solidFill>
                <a:latin typeface="Calibri"/>
                <a:cs typeface="Calibri"/>
              </a:rPr>
              <a:t> 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your </a:t>
            </a:r>
            <a:r>
              <a:rPr sz="1400" b="1" spc="135" dirty="0">
                <a:solidFill>
                  <a:srgbClr val="151616"/>
                </a:solidFill>
                <a:latin typeface="Calibri"/>
                <a:cs typeface="Calibri"/>
              </a:rPr>
              <a:t>on</a:t>
            </a:r>
            <a:r>
              <a:rPr sz="1400" b="1" spc="4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65" dirty="0">
                <a:solidFill>
                  <a:srgbClr val="151616"/>
                </a:solidFill>
                <a:latin typeface="Calibri"/>
                <a:cs typeface="Calibri"/>
              </a:rPr>
              <a:t>going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50" dirty="0">
                <a:solidFill>
                  <a:srgbClr val="151616"/>
                </a:solidFill>
                <a:latin typeface="Calibri"/>
                <a:cs typeface="Calibri"/>
              </a:rPr>
              <a:t>/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151616"/>
                </a:solidFill>
                <a:latin typeface="Calibri"/>
                <a:cs typeface="Calibri"/>
              </a:rPr>
              <a:t>next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0" dirty="0">
                <a:solidFill>
                  <a:srgbClr val="151616"/>
                </a:solidFill>
                <a:latin typeface="Calibri"/>
                <a:cs typeface="Calibri"/>
              </a:rPr>
              <a:t>project.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E9CED731-134C-ACD5-8D15-D6308E991507}"/>
              </a:ext>
            </a:extLst>
          </p:cNvPr>
          <p:cNvSpPr txBox="1"/>
          <p:nvPr/>
        </p:nvSpPr>
        <p:spPr>
          <a:xfrm>
            <a:off x="432137" y="6025520"/>
            <a:ext cx="10448144" cy="614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6800"/>
              </a:lnSpc>
              <a:spcBef>
                <a:spcPts val="100"/>
              </a:spcBef>
            </a:pP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Automotive,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05" dirty="0">
                <a:solidFill>
                  <a:srgbClr val="151616"/>
                </a:solidFill>
                <a:latin typeface="Calibri"/>
                <a:cs typeface="Calibri"/>
              </a:rPr>
              <a:t>Steel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metal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0" dirty="0">
                <a:solidFill>
                  <a:srgbClr val="151616"/>
                </a:solidFill>
                <a:latin typeface="Calibri"/>
                <a:cs typeface="Calibri"/>
              </a:rPr>
              <a:t>fabrication,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151616"/>
                </a:solidFill>
                <a:latin typeface="Calibri"/>
                <a:cs typeface="Calibri"/>
              </a:rPr>
              <a:t>power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generation,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65" dirty="0">
                <a:solidFill>
                  <a:srgbClr val="151616"/>
                </a:solidFill>
                <a:latin typeface="Calibri"/>
                <a:cs typeface="Calibri"/>
              </a:rPr>
              <a:t>oil</a:t>
            </a:r>
            <a:r>
              <a:rPr sz="1400" b="1" spc="4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5" dirty="0">
                <a:solidFill>
                  <a:srgbClr val="151616"/>
                </a:solidFill>
                <a:latin typeface="Calibri"/>
                <a:cs typeface="Calibri"/>
              </a:rPr>
              <a:t>&amp;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215" dirty="0">
                <a:solidFill>
                  <a:srgbClr val="151616"/>
                </a:solidFill>
                <a:latin typeface="Calibri"/>
                <a:cs typeface="Calibri"/>
              </a:rPr>
              <a:t>gas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85" dirty="0">
                <a:solidFill>
                  <a:srgbClr val="151616"/>
                </a:solidFill>
                <a:latin typeface="Calibri"/>
                <a:cs typeface="Calibri"/>
              </a:rPr>
              <a:t>construction,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pharmaceuticals,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14" dirty="0">
                <a:solidFill>
                  <a:srgbClr val="151616"/>
                </a:solidFill>
                <a:latin typeface="Calibri"/>
                <a:cs typeface="Calibri"/>
              </a:rPr>
              <a:t>food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45" dirty="0">
                <a:solidFill>
                  <a:srgbClr val="151616"/>
                </a:solidFill>
                <a:latin typeface="Calibri"/>
                <a:cs typeface="Calibri"/>
              </a:rPr>
              <a:t>processing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185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400" b="1" spc="50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400" b="1" spc="90" dirty="0">
                <a:solidFill>
                  <a:srgbClr val="151616"/>
                </a:solidFill>
                <a:latin typeface="Calibri"/>
                <a:cs typeface="Calibri"/>
              </a:rPr>
              <a:t>logistics</a:t>
            </a:r>
            <a:r>
              <a:rPr sz="1200" spc="90" dirty="0">
                <a:solidFill>
                  <a:srgbClr val="151616"/>
                </a:solidFill>
                <a:latin typeface="Calibri"/>
                <a:cs typeface="Calibri"/>
              </a:rPr>
              <a:t>.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14" name="object 11">
            <a:extLst>
              <a:ext uri="{FF2B5EF4-FFF2-40B4-BE49-F238E27FC236}">
                <a16:creationId xmlns:a16="http://schemas.microsoft.com/office/drawing/2014/main" id="{2E301E5A-ED40-691F-C90C-1A92B1906EF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7850" y="5383532"/>
            <a:ext cx="3335836" cy="518526"/>
          </a:xfrm>
          <a:prstGeom prst="rect">
            <a:avLst/>
          </a:prstGeom>
        </p:spPr>
      </p:pic>
      <p:sp>
        <p:nvSpPr>
          <p:cNvPr id="15" name="object 9">
            <a:extLst>
              <a:ext uri="{FF2B5EF4-FFF2-40B4-BE49-F238E27FC236}">
                <a16:creationId xmlns:a16="http://schemas.microsoft.com/office/drawing/2014/main" id="{B5340296-23ED-9489-4C0B-8FA0A3F68E45}"/>
              </a:ext>
            </a:extLst>
          </p:cNvPr>
          <p:cNvSpPr txBox="1"/>
          <p:nvPr/>
        </p:nvSpPr>
        <p:spPr>
          <a:xfrm>
            <a:off x="630535" y="5479470"/>
            <a:ext cx="161988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50" dirty="0">
                <a:solidFill>
                  <a:srgbClr val="FFFFFF"/>
                </a:solidFill>
                <a:latin typeface="Calibri"/>
                <a:cs typeface="Calibri"/>
              </a:rPr>
              <a:t>Client</a:t>
            </a:r>
            <a:r>
              <a:rPr sz="15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135" dirty="0">
                <a:solidFill>
                  <a:srgbClr val="FFFFFF"/>
                </a:solidFill>
                <a:latin typeface="Calibri"/>
                <a:cs typeface="Calibri"/>
              </a:rPr>
              <a:t>Industries</a:t>
            </a:r>
            <a:endParaRPr sz="15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356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 descr="$PPTXTitle">
            <a:extLst>
              <a:ext uri="{FF2B5EF4-FFF2-40B4-BE49-F238E27FC236}">
                <a16:creationId xmlns:a16="http://schemas.microsoft.com/office/drawing/2014/main" id="{6374F08D-67AD-0D67-B73A-B50F07B88987}"/>
              </a:ext>
            </a:extLst>
          </p:cNvPr>
          <p:cNvSpPr txBox="1">
            <a:spLocks/>
          </p:cNvSpPr>
          <p:nvPr/>
        </p:nvSpPr>
        <p:spPr>
          <a:xfrm>
            <a:off x="2179411" y="163552"/>
            <a:ext cx="6035197" cy="574040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n-IN" sz="3600"/>
              <a:t>IBS</a:t>
            </a:r>
            <a:r>
              <a:rPr lang="en-IN" sz="3600" spc="-125"/>
              <a:t> </a:t>
            </a:r>
            <a:r>
              <a:rPr lang="en-IN" sz="3600"/>
              <a:t>Services</a:t>
            </a:r>
            <a:r>
              <a:rPr lang="en-IN" sz="3600" spc="-120"/>
              <a:t> </a:t>
            </a:r>
            <a:r>
              <a:rPr lang="en-IN" sz="3600"/>
              <a:t>For</a:t>
            </a:r>
            <a:r>
              <a:rPr lang="en-IN" sz="3600" spc="-165"/>
              <a:t> </a:t>
            </a:r>
            <a:r>
              <a:rPr lang="en-IN" sz="3600" spc="-25"/>
              <a:t>Telecom</a:t>
            </a:r>
            <a:endParaRPr lang="en-IN" sz="3600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0ECEFCB-7783-9435-AF4A-12FD0EE1DF36}"/>
              </a:ext>
            </a:extLst>
          </p:cNvPr>
          <p:cNvSpPr txBox="1"/>
          <p:nvPr/>
        </p:nvSpPr>
        <p:spPr>
          <a:xfrm>
            <a:off x="676275" y="737592"/>
            <a:ext cx="10446427" cy="59606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b="1" u="sng" dirty="0">
                <a:latin typeface="Verdana"/>
                <a:cs typeface="Verdana"/>
              </a:rPr>
              <a:t>IBS</a:t>
            </a:r>
            <a:r>
              <a:rPr sz="1800" b="1" u="sng" spc="-60" dirty="0">
                <a:latin typeface="Verdana"/>
                <a:cs typeface="Verdana"/>
              </a:rPr>
              <a:t> </a:t>
            </a:r>
            <a:r>
              <a:rPr sz="1800" b="1" u="sng" dirty="0">
                <a:latin typeface="Verdana"/>
                <a:cs typeface="Verdana"/>
              </a:rPr>
              <a:t>Implementation</a:t>
            </a:r>
            <a:r>
              <a:rPr sz="1800" b="1" u="sng" spc="-50" dirty="0">
                <a:latin typeface="Verdana"/>
                <a:cs typeface="Verdana"/>
              </a:rPr>
              <a:t> </a:t>
            </a:r>
            <a:r>
              <a:rPr sz="1800" b="1" u="sng" spc="-10" dirty="0">
                <a:latin typeface="Verdana"/>
                <a:cs typeface="Verdana"/>
              </a:rPr>
              <a:t>Process</a:t>
            </a:r>
            <a:endParaRPr lang="en-IN" sz="1800" b="1" u="sng" spc="-10" dirty="0">
              <a:latin typeface="Verdana"/>
              <a:cs typeface="Verdana"/>
            </a:endParaRPr>
          </a:p>
          <a:p>
            <a:pPr marL="12700">
              <a:lnSpc>
                <a:spcPts val="2130"/>
              </a:lnSpc>
              <a:spcBef>
                <a:spcPts val="100"/>
              </a:spcBef>
            </a:pPr>
            <a:endParaRPr sz="1800" b="1" u="sng" dirty="0">
              <a:latin typeface="Verdana"/>
              <a:cs typeface="Verdana"/>
            </a:endParaRPr>
          </a:p>
          <a:p>
            <a:pPr marL="66040" indent="-62230">
              <a:lnSpc>
                <a:spcPts val="141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Choosing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material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types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for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IBS</a:t>
            </a:r>
            <a:endParaRPr sz="1400" b="1" dirty="0">
              <a:latin typeface="Candara"/>
              <a:cs typeface="Candara"/>
            </a:endParaRPr>
          </a:p>
          <a:p>
            <a:pPr marL="66040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Designing</a:t>
            </a:r>
            <a:r>
              <a:rPr sz="1400" b="1" spc="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the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 Implementation</a:t>
            </a:r>
            <a:r>
              <a:rPr sz="1400" b="1" spc="-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model</a:t>
            </a:r>
            <a:endParaRPr sz="1400" b="1" dirty="0">
              <a:latin typeface="Candara"/>
              <a:cs typeface="Candara"/>
            </a:endParaRPr>
          </a:p>
          <a:p>
            <a:pPr marL="66040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Ensuring</a:t>
            </a:r>
            <a:r>
              <a:rPr sz="1400" b="1" spc="-3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latin typeface="Candara"/>
                <a:cs typeface="Candara"/>
              </a:rPr>
              <a:t>feasibility</a:t>
            </a:r>
            <a:r>
              <a:rPr sz="1400" b="1" spc="-50" dirty="0"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of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the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prepared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project</a:t>
            </a:r>
            <a:endParaRPr sz="1400" b="1" dirty="0">
              <a:latin typeface="Candara"/>
              <a:cs typeface="Candara"/>
            </a:endParaRPr>
          </a:p>
          <a:p>
            <a:pPr marL="66040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Verification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of</a:t>
            </a:r>
            <a:r>
              <a:rPr sz="1400" b="1" spc="1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elements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as per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latin typeface="Candara"/>
                <a:cs typeface="Candara"/>
              </a:rPr>
              <a:t>drawings/layouts</a:t>
            </a:r>
            <a:endParaRPr sz="1400" b="1" dirty="0">
              <a:latin typeface="Candara"/>
              <a:cs typeface="Candara"/>
            </a:endParaRPr>
          </a:p>
          <a:p>
            <a:pPr marL="21590">
              <a:lnSpc>
                <a:spcPct val="100000"/>
              </a:lnSpc>
              <a:spcBef>
                <a:spcPts val="910"/>
              </a:spcBef>
            </a:pPr>
            <a:r>
              <a:rPr sz="1800" b="1" u="sng" dirty="0">
                <a:latin typeface="Verdana"/>
                <a:cs typeface="Verdana"/>
              </a:rPr>
              <a:t>BTS</a:t>
            </a:r>
            <a:r>
              <a:rPr sz="1800" b="1" u="sng" spc="-85" dirty="0">
                <a:latin typeface="Verdana"/>
                <a:cs typeface="Verdana"/>
              </a:rPr>
              <a:t> </a:t>
            </a:r>
            <a:r>
              <a:rPr sz="1800" b="1" u="sng" spc="-10" dirty="0">
                <a:latin typeface="Verdana"/>
                <a:cs typeface="Verdana"/>
              </a:rPr>
              <a:t>Installation</a:t>
            </a:r>
            <a:endParaRPr lang="en-IN" sz="1800" b="1" u="sng" spc="-10" dirty="0">
              <a:latin typeface="Verdana"/>
              <a:cs typeface="Verdana"/>
            </a:endParaRPr>
          </a:p>
          <a:p>
            <a:pPr marL="21590">
              <a:lnSpc>
                <a:spcPct val="100000"/>
              </a:lnSpc>
              <a:spcBef>
                <a:spcPts val="910"/>
              </a:spcBef>
            </a:pPr>
            <a:endParaRPr sz="1800" b="1" u="sng" dirty="0">
              <a:latin typeface="Verdana"/>
              <a:cs typeface="Verdana"/>
            </a:endParaRPr>
          </a:p>
          <a:p>
            <a:pPr marL="74295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74295" algn="l"/>
              </a:tabLst>
            </a:pP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BTS</a:t>
            </a:r>
            <a:r>
              <a:rPr sz="1400" b="1" spc="-4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installation</a:t>
            </a:r>
            <a:r>
              <a:rPr sz="1400" b="1" spc="-2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as</a:t>
            </a:r>
            <a:r>
              <a:rPr sz="1400" b="1" spc="-4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per</a:t>
            </a:r>
            <a:r>
              <a:rPr sz="1400" b="1" spc="-4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the</a:t>
            </a:r>
            <a:r>
              <a:rPr sz="1400" b="1" spc="-3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approved</a:t>
            </a:r>
            <a:r>
              <a:rPr sz="1400" b="1" spc="-3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Verdana"/>
                <a:cs typeface="Verdana"/>
              </a:rPr>
              <a:t>designing</a:t>
            </a:r>
            <a:endParaRPr sz="1400" b="1" dirty="0">
              <a:latin typeface="Verdana"/>
              <a:cs typeface="Verdana"/>
            </a:endParaRPr>
          </a:p>
          <a:p>
            <a:pPr marL="74295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74295" algn="l"/>
              </a:tabLst>
            </a:pP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Ensuring</a:t>
            </a:r>
            <a:r>
              <a:rPr sz="1400" b="1" spc="-2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efficient</a:t>
            </a:r>
            <a:r>
              <a:rPr sz="1400" b="1" spc="-4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connectivity</a:t>
            </a:r>
            <a:r>
              <a:rPr sz="1400" b="1" spc="-3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with</a:t>
            </a:r>
            <a:r>
              <a:rPr sz="1400" b="1" spc="-3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DAS</a:t>
            </a:r>
            <a:r>
              <a:rPr sz="1400" b="1" spc="-3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Verdana"/>
                <a:cs typeface="Verdana"/>
              </a:rPr>
              <a:t>with</a:t>
            </a:r>
            <a:r>
              <a:rPr sz="1400" b="1" spc="-4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666666"/>
                </a:solidFill>
                <a:latin typeface="Verdana"/>
                <a:cs typeface="Verdana"/>
              </a:rPr>
              <a:t>BTS</a:t>
            </a:r>
            <a:endParaRPr sz="1400" b="1" dirty="0">
              <a:latin typeface="Verdana"/>
              <a:cs typeface="Verdana"/>
            </a:endParaRPr>
          </a:p>
          <a:p>
            <a:pPr marL="21590">
              <a:lnSpc>
                <a:spcPts val="2130"/>
              </a:lnSpc>
              <a:spcBef>
                <a:spcPts val="770"/>
              </a:spcBef>
            </a:pPr>
            <a:r>
              <a:rPr sz="1800" b="1" u="sng" dirty="0">
                <a:latin typeface="Verdana"/>
                <a:cs typeface="Verdana"/>
              </a:rPr>
              <a:t>Site</a:t>
            </a:r>
            <a:r>
              <a:rPr sz="1800" b="1" u="sng" spc="-20" dirty="0">
                <a:latin typeface="Verdana"/>
                <a:cs typeface="Verdana"/>
              </a:rPr>
              <a:t> </a:t>
            </a:r>
            <a:r>
              <a:rPr sz="1800" b="1" u="sng" spc="-10" dirty="0">
                <a:latin typeface="Verdana"/>
                <a:cs typeface="Verdana"/>
              </a:rPr>
              <a:t>Optimization</a:t>
            </a:r>
            <a:endParaRPr lang="en-IN" sz="1800" b="1" u="sng" spc="-10" dirty="0">
              <a:latin typeface="Verdana"/>
              <a:cs typeface="Verdana"/>
            </a:endParaRPr>
          </a:p>
          <a:p>
            <a:pPr marL="21590">
              <a:lnSpc>
                <a:spcPts val="2130"/>
              </a:lnSpc>
              <a:spcBef>
                <a:spcPts val="770"/>
              </a:spcBef>
            </a:pPr>
            <a:endParaRPr sz="1800" b="1" u="sng" dirty="0">
              <a:latin typeface="Verdana"/>
              <a:cs typeface="Verdana"/>
            </a:endParaRPr>
          </a:p>
          <a:p>
            <a:pPr marL="74295" indent="-62230">
              <a:lnSpc>
                <a:spcPts val="1410"/>
              </a:lnSpc>
              <a:buSzPct val="91666"/>
              <a:buFont typeface="Arial"/>
              <a:buChar char="•"/>
              <a:tabLst>
                <a:tab pos="74295" algn="l"/>
              </a:tabLst>
            </a:pP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Signal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status</a:t>
            </a:r>
            <a:r>
              <a:rPr sz="1400" b="1" spc="-5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verification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on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each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portion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of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the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building</a:t>
            </a:r>
            <a:endParaRPr sz="1400" b="1" dirty="0">
              <a:latin typeface="Candara"/>
              <a:cs typeface="Candara"/>
            </a:endParaRPr>
          </a:p>
          <a:p>
            <a:pPr marL="74295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74295" algn="l"/>
              </a:tabLst>
            </a:pP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Ensuring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proper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implementation</a:t>
            </a:r>
            <a:r>
              <a:rPr sz="1400" b="1" spc="-3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of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DAS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as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per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the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design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requirements</a:t>
            </a:r>
            <a:endParaRPr sz="1400" b="1" dirty="0">
              <a:latin typeface="Candara"/>
              <a:cs typeface="Candara"/>
            </a:endParaRPr>
          </a:p>
          <a:p>
            <a:pPr marL="12700">
              <a:lnSpc>
                <a:spcPts val="2130"/>
              </a:lnSpc>
              <a:spcBef>
                <a:spcPts val="840"/>
              </a:spcBef>
            </a:pPr>
            <a:r>
              <a:rPr sz="1800" b="1" u="sng" dirty="0">
                <a:latin typeface="Verdana"/>
                <a:cs typeface="Verdana"/>
              </a:rPr>
              <a:t>Site</a:t>
            </a:r>
            <a:r>
              <a:rPr sz="1800" b="1" u="sng" spc="-20" dirty="0">
                <a:latin typeface="Verdana"/>
                <a:cs typeface="Verdana"/>
              </a:rPr>
              <a:t> </a:t>
            </a:r>
            <a:r>
              <a:rPr sz="1800" b="1" u="sng" spc="-10" dirty="0">
                <a:latin typeface="Verdana"/>
                <a:cs typeface="Verdana"/>
              </a:rPr>
              <a:t>Approval</a:t>
            </a:r>
            <a:endParaRPr lang="en-IN" sz="1800" b="1" u="sng" spc="-10" dirty="0">
              <a:latin typeface="Verdana"/>
              <a:cs typeface="Verdana"/>
            </a:endParaRPr>
          </a:p>
          <a:p>
            <a:pPr marL="12700">
              <a:lnSpc>
                <a:spcPts val="2130"/>
              </a:lnSpc>
              <a:spcBef>
                <a:spcPts val="840"/>
              </a:spcBef>
            </a:pPr>
            <a:endParaRPr sz="1800" b="1" u="sng" dirty="0">
              <a:latin typeface="Verdana"/>
              <a:cs typeface="Verdana"/>
            </a:endParaRPr>
          </a:p>
          <a:p>
            <a:pPr marL="66040" indent="-62230">
              <a:lnSpc>
                <a:spcPts val="141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Pre-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acceptance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of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site</a:t>
            </a:r>
            <a:r>
              <a:rPr sz="1400" b="1" spc="-3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after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finishing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the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work</a:t>
            </a:r>
            <a:endParaRPr sz="1400" b="1" dirty="0">
              <a:latin typeface="Candara"/>
              <a:cs typeface="Candara"/>
            </a:endParaRPr>
          </a:p>
          <a:p>
            <a:pPr marL="66040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Final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assessment</a:t>
            </a:r>
            <a:endParaRPr sz="1400" b="1" dirty="0">
              <a:latin typeface="Candara"/>
              <a:cs typeface="Candara"/>
            </a:endParaRPr>
          </a:p>
          <a:p>
            <a:pPr marL="66040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Post-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acceptance</a:t>
            </a:r>
            <a:r>
              <a:rPr sz="1400" b="1" spc="-4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test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after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work</a:t>
            </a:r>
            <a:r>
              <a:rPr sz="1400" b="1" spc="-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main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work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completion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with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main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customer/vendor</a:t>
            </a:r>
            <a:endParaRPr sz="1400" b="1" dirty="0">
              <a:latin typeface="Candara"/>
              <a:cs typeface="Candara"/>
            </a:endParaRPr>
          </a:p>
          <a:p>
            <a:pPr marL="66040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Troubleshooting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of issues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with</a:t>
            </a:r>
            <a:r>
              <a:rPr sz="1400" b="1" spc="-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the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design</a:t>
            </a:r>
            <a:r>
              <a:rPr sz="1400" b="1" spc="-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owner.</a:t>
            </a:r>
            <a:endParaRPr sz="1400" b="1" dirty="0">
              <a:latin typeface="Candara"/>
              <a:cs typeface="Candara"/>
            </a:endParaRPr>
          </a:p>
          <a:p>
            <a:pPr marL="66040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Ensuring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proper</a:t>
            </a:r>
            <a:r>
              <a:rPr sz="1400" b="1" spc="-4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coverage</a:t>
            </a:r>
            <a:r>
              <a:rPr sz="1400" b="1" spc="-2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on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every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portion</a:t>
            </a:r>
            <a:r>
              <a:rPr sz="1400" b="1" spc="-3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of</a:t>
            </a:r>
            <a:r>
              <a:rPr sz="1400" b="1" spc="-1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the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building</a:t>
            </a:r>
            <a:endParaRPr sz="1400" b="1" dirty="0">
              <a:latin typeface="Candara"/>
              <a:cs typeface="Candara"/>
            </a:endParaRPr>
          </a:p>
          <a:p>
            <a:pPr marL="66040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Acquiring</a:t>
            </a:r>
            <a:r>
              <a:rPr sz="1400" b="1" spc="-5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necessary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approvals</a:t>
            </a:r>
            <a:r>
              <a:rPr sz="1400" b="1" spc="-4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from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building</a:t>
            </a:r>
            <a:r>
              <a:rPr sz="1400" b="1" spc="-5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owners</a:t>
            </a:r>
            <a:r>
              <a:rPr sz="1400" b="1" spc="-2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and</a:t>
            </a:r>
            <a:r>
              <a:rPr sz="1400" b="1" spc="-35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authorities</a:t>
            </a:r>
            <a:endParaRPr sz="1400" b="1" dirty="0">
              <a:latin typeface="Candara"/>
              <a:cs typeface="Candara"/>
            </a:endParaRPr>
          </a:p>
          <a:p>
            <a:pPr marL="66040" indent="-62230">
              <a:lnSpc>
                <a:spcPct val="100000"/>
              </a:lnSpc>
              <a:buSzPct val="91666"/>
              <a:buFont typeface="Arial"/>
              <a:buChar char="•"/>
              <a:tabLst>
                <a:tab pos="66040" algn="l"/>
              </a:tabLst>
            </a:pP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Coordination</a:t>
            </a:r>
            <a:r>
              <a:rPr sz="1400" b="1" spc="-3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between</a:t>
            </a:r>
            <a:r>
              <a:rPr sz="1400" b="1" spc="-5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vendor,</a:t>
            </a:r>
            <a:r>
              <a:rPr sz="1400" b="1" spc="-3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operator</a:t>
            </a:r>
            <a:r>
              <a:rPr sz="1400" b="1" spc="-4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dirty="0">
                <a:solidFill>
                  <a:srgbClr val="666666"/>
                </a:solidFill>
                <a:latin typeface="Candara"/>
                <a:cs typeface="Candara"/>
              </a:rPr>
              <a:t>and</a:t>
            </a:r>
            <a:r>
              <a:rPr sz="1400" b="1" spc="-40" dirty="0">
                <a:solidFill>
                  <a:srgbClr val="666666"/>
                </a:solidFill>
                <a:latin typeface="Candara"/>
                <a:cs typeface="Candara"/>
              </a:rPr>
              <a:t> </a:t>
            </a:r>
            <a:r>
              <a:rPr sz="1400" b="1" spc="-10" dirty="0">
                <a:solidFill>
                  <a:srgbClr val="666666"/>
                </a:solidFill>
                <a:latin typeface="Candara"/>
                <a:cs typeface="Candara"/>
              </a:rPr>
              <a:t>customer</a:t>
            </a:r>
            <a:endParaRPr sz="1400" b="1" dirty="0">
              <a:latin typeface="Candara"/>
              <a:cs typeface="Candara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8D573117-2414-8F46-F84E-2E9A6C409F7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57144" y="1021754"/>
            <a:ext cx="4419600" cy="1935479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5361B84D-8D6E-55CF-A277-A724CDFD6C4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04944" y="3241395"/>
            <a:ext cx="2971800" cy="225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77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 descr="$PPTXTitle">
            <a:extLst>
              <a:ext uri="{FF2B5EF4-FFF2-40B4-BE49-F238E27FC236}">
                <a16:creationId xmlns:a16="http://schemas.microsoft.com/office/drawing/2014/main" id="{EE276D87-E149-B6E5-9F42-451A6ADE3AD0}"/>
              </a:ext>
            </a:extLst>
          </p:cNvPr>
          <p:cNvSpPr txBox="1">
            <a:spLocks/>
          </p:cNvSpPr>
          <p:nvPr/>
        </p:nvSpPr>
        <p:spPr>
          <a:xfrm>
            <a:off x="1280924" y="538404"/>
            <a:ext cx="7706412" cy="926479"/>
          </a:xfrm>
          <a:prstGeom prst="rect">
            <a:avLst/>
          </a:prstGeom>
        </p:spPr>
        <p:txBody>
          <a:bodyPr vert="horz" wrap="square" lIns="0" tIns="160599" rIns="0" bIns="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620"/>
              </a:spcBef>
            </a:pPr>
            <a:r>
              <a:rPr lang="en-IN" sz="2400" dirty="0"/>
              <a:t>Geographical</a:t>
            </a:r>
            <a:r>
              <a:rPr lang="en-IN" sz="2400" spc="-204" dirty="0"/>
              <a:t> </a:t>
            </a:r>
            <a:r>
              <a:rPr lang="en-IN" sz="2400" spc="-10" dirty="0"/>
              <a:t>Presence</a:t>
            </a:r>
          </a:p>
          <a:p>
            <a:pPr algn="ctr">
              <a:spcBef>
                <a:spcPts val="185"/>
              </a:spcBef>
            </a:pPr>
            <a:r>
              <a:rPr lang="en-IN" sz="2400" b="1" dirty="0">
                <a:latin typeface="Candara"/>
                <a:cs typeface="Candara"/>
              </a:rPr>
              <a:t>(Project</a:t>
            </a:r>
            <a:r>
              <a:rPr lang="en-IN" sz="2400" b="1" spc="-40" dirty="0">
                <a:latin typeface="Candara"/>
                <a:cs typeface="Candara"/>
              </a:rPr>
              <a:t> </a:t>
            </a:r>
            <a:r>
              <a:rPr lang="en-IN" sz="2400" b="1" spc="-10" dirty="0">
                <a:latin typeface="Candara"/>
                <a:cs typeface="Candara"/>
              </a:rPr>
              <a:t>Based)</a:t>
            </a:r>
            <a:endParaRPr lang="en-IN" sz="2400" dirty="0">
              <a:latin typeface="Candara"/>
              <a:cs typeface="Candar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3121B9FB-38C9-40E0-66BD-9736B07FA38B}"/>
              </a:ext>
            </a:extLst>
          </p:cNvPr>
          <p:cNvSpPr txBox="1"/>
          <p:nvPr/>
        </p:nvSpPr>
        <p:spPr>
          <a:xfrm>
            <a:off x="688278" y="2294952"/>
            <a:ext cx="2443480" cy="30981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75"/>
              </a:spcBef>
              <a:buClr>
                <a:srgbClr val="31B6FD"/>
              </a:buClr>
              <a:buFont typeface="Symbol"/>
              <a:buChar char=""/>
              <a:tabLst>
                <a:tab pos="287020" algn="l"/>
              </a:tabLst>
            </a:pPr>
            <a:r>
              <a:rPr sz="2400" dirty="0">
                <a:solidFill>
                  <a:srgbClr val="073D87"/>
                </a:solidFill>
                <a:latin typeface="Candara"/>
                <a:cs typeface="Candara"/>
              </a:rPr>
              <a:t>Madhya</a:t>
            </a:r>
            <a:r>
              <a:rPr sz="2400" spc="-60" dirty="0">
                <a:solidFill>
                  <a:srgbClr val="073D87"/>
                </a:solidFill>
                <a:latin typeface="Candara"/>
                <a:cs typeface="Candara"/>
              </a:rPr>
              <a:t> </a:t>
            </a: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Pradesh</a:t>
            </a:r>
            <a:endParaRPr sz="2400" dirty="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31B6FD"/>
                </a:solidFill>
                <a:latin typeface="Symbol"/>
                <a:cs typeface="Symbol"/>
              </a:rPr>
              <a:t></a:t>
            </a:r>
            <a:r>
              <a:rPr sz="2400" spc="360" dirty="0">
                <a:solidFill>
                  <a:srgbClr val="31B6FD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Chhattisgarh</a:t>
            </a:r>
            <a:endParaRPr sz="2400" dirty="0">
              <a:latin typeface="Candara"/>
              <a:cs typeface="Candara"/>
            </a:endParaRPr>
          </a:p>
          <a:p>
            <a:pPr marL="287020" indent="-274320">
              <a:lnSpc>
                <a:spcPct val="100000"/>
              </a:lnSpc>
              <a:spcBef>
                <a:spcPts val="575"/>
              </a:spcBef>
              <a:buClr>
                <a:srgbClr val="31B6FD"/>
              </a:buClr>
              <a:buFont typeface="Symbol"/>
              <a:buChar char=""/>
              <a:tabLst>
                <a:tab pos="287020" algn="l"/>
              </a:tabLst>
            </a:pP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Bihar</a:t>
            </a:r>
            <a:endParaRPr sz="2400" dirty="0">
              <a:latin typeface="Candara"/>
              <a:cs typeface="Candara"/>
            </a:endParaRPr>
          </a:p>
          <a:p>
            <a:pPr marL="287020" indent="-274320">
              <a:lnSpc>
                <a:spcPct val="100000"/>
              </a:lnSpc>
              <a:spcBef>
                <a:spcPts val="575"/>
              </a:spcBef>
              <a:buClr>
                <a:srgbClr val="31B6FD"/>
              </a:buClr>
              <a:buFont typeface="Symbol"/>
              <a:buChar char=""/>
              <a:tabLst>
                <a:tab pos="287020" algn="l"/>
              </a:tabLst>
            </a:pP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Jharkhand</a:t>
            </a:r>
            <a:endParaRPr sz="2400" dirty="0">
              <a:latin typeface="Candara"/>
              <a:cs typeface="Candara"/>
            </a:endParaRPr>
          </a:p>
          <a:p>
            <a:pPr marL="287020" indent="-274320">
              <a:lnSpc>
                <a:spcPct val="100000"/>
              </a:lnSpc>
              <a:spcBef>
                <a:spcPts val="580"/>
              </a:spcBef>
              <a:buClr>
                <a:srgbClr val="31B6FD"/>
              </a:buClr>
              <a:buFont typeface="Symbol"/>
              <a:buChar char=""/>
              <a:tabLst>
                <a:tab pos="287020" algn="l"/>
              </a:tabLst>
            </a:pPr>
            <a:r>
              <a:rPr sz="2400" dirty="0">
                <a:solidFill>
                  <a:srgbClr val="073D87"/>
                </a:solidFill>
                <a:latin typeface="Candara"/>
                <a:cs typeface="Candara"/>
              </a:rPr>
              <a:t>West</a:t>
            </a:r>
            <a:r>
              <a:rPr sz="2400" spc="-114" dirty="0">
                <a:solidFill>
                  <a:srgbClr val="073D87"/>
                </a:solidFill>
                <a:latin typeface="Candara"/>
                <a:cs typeface="Candara"/>
              </a:rPr>
              <a:t> </a:t>
            </a: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Bengal</a:t>
            </a:r>
            <a:endParaRPr sz="2400" dirty="0">
              <a:latin typeface="Candara"/>
              <a:cs typeface="Candara"/>
            </a:endParaRPr>
          </a:p>
          <a:p>
            <a:pPr marL="287020" indent="-274320">
              <a:lnSpc>
                <a:spcPct val="100000"/>
              </a:lnSpc>
              <a:spcBef>
                <a:spcPts val="575"/>
              </a:spcBef>
              <a:buClr>
                <a:srgbClr val="31B6FD"/>
              </a:buClr>
              <a:buFont typeface="Symbol"/>
              <a:buChar char=""/>
              <a:tabLst>
                <a:tab pos="287020" algn="l"/>
              </a:tabLst>
            </a:pPr>
            <a:r>
              <a:rPr sz="2400" dirty="0">
                <a:solidFill>
                  <a:srgbClr val="073D87"/>
                </a:solidFill>
                <a:latin typeface="Candara"/>
                <a:cs typeface="Candara"/>
              </a:rPr>
              <a:t>UP</a:t>
            </a: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 </a:t>
            </a:r>
            <a:r>
              <a:rPr sz="2400" spc="-25" dirty="0">
                <a:solidFill>
                  <a:srgbClr val="073D87"/>
                </a:solidFill>
                <a:latin typeface="Candara"/>
                <a:cs typeface="Candara"/>
              </a:rPr>
              <a:t>(E)</a:t>
            </a:r>
            <a:endParaRPr sz="2400" dirty="0">
              <a:latin typeface="Candara"/>
              <a:cs typeface="Candara"/>
            </a:endParaRPr>
          </a:p>
          <a:p>
            <a:pPr marL="287020" indent="-274320">
              <a:lnSpc>
                <a:spcPct val="100000"/>
              </a:lnSpc>
              <a:spcBef>
                <a:spcPts val="575"/>
              </a:spcBef>
              <a:buClr>
                <a:srgbClr val="31B6FD"/>
              </a:buClr>
              <a:buFont typeface="Symbol"/>
              <a:buChar char=""/>
              <a:tabLst>
                <a:tab pos="287020" algn="l"/>
              </a:tabLst>
            </a:pP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Orissa</a:t>
            </a:r>
            <a:endParaRPr sz="2400" dirty="0">
              <a:latin typeface="Candara"/>
              <a:cs typeface="Candara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E4507A0-A51D-5522-6197-22179B3AF7F2}"/>
              </a:ext>
            </a:extLst>
          </p:cNvPr>
          <p:cNvSpPr txBox="1"/>
          <p:nvPr/>
        </p:nvSpPr>
        <p:spPr>
          <a:xfrm>
            <a:off x="4699082" y="2294952"/>
            <a:ext cx="4949825" cy="31335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609215" indent="-274320">
              <a:lnSpc>
                <a:spcPct val="100000"/>
              </a:lnSpc>
              <a:spcBef>
                <a:spcPts val="675"/>
              </a:spcBef>
              <a:buClr>
                <a:srgbClr val="31B6FD"/>
              </a:buClr>
              <a:buFont typeface="Symbol"/>
              <a:buChar char=""/>
              <a:tabLst>
                <a:tab pos="2609215" algn="l"/>
              </a:tabLst>
            </a:pPr>
            <a:r>
              <a:rPr sz="2400" dirty="0">
                <a:solidFill>
                  <a:srgbClr val="073D87"/>
                </a:solidFill>
                <a:latin typeface="Candara"/>
                <a:cs typeface="Candara"/>
              </a:rPr>
              <a:t>Jammu</a:t>
            </a:r>
            <a:r>
              <a:rPr sz="2400" spc="-40" dirty="0">
                <a:solidFill>
                  <a:srgbClr val="073D87"/>
                </a:solidFill>
                <a:latin typeface="Candara"/>
                <a:cs typeface="Candara"/>
              </a:rPr>
              <a:t> </a:t>
            </a:r>
            <a:r>
              <a:rPr sz="2400" dirty="0">
                <a:solidFill>
                  <a:srgbClr val="073D87"/>
                </a:solidFill>
                <a:latin typeface="Candara"/>
                <a:cs typeface="Candara"/>
              </a:rPr>
              <a:t>&amp;</a:t>
            </a:r>
            <a:r>
              <a:rPr sz="2400" spc="-5" dirty="0">
                <a:solidFill>
                  <a:srgbClr val="073D87"/>
                </a:solidFill>
                <a:latin typeface="Candara"/>
                <a:cs typeface="Candara"/>
              </a:rPr>
              <a:t> </a:t>
            </a: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Kashmir</a:t>
            </a:r>
            <a:endParaRPr sz="2400" dirty="0">
              <a:latin typeface="Candara"/>
              <a:cs typeface="Candara"/>
            </a:endParaRPr>
          </a:p>
          <a:p>
            <a:pPr marL="233489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31B6FD"/>
                </a:solidFill>
                <a:latin typeface="Symbol"/>
                <a:cs typeface="Symbol"/>
              </a:rPr>
              <a:t></a:t>
            </a:r>
            <a:r>
              <a:rPr sz="2400" spc="320" dirty="0">
                <a:solidFill>
                  <a:srgbClr val="31B6F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73D87"/>
                </a:solidFill>
                <a:latin typeface="Candara"/>
                <a:cs typeface="Candara"/>
              </a:rPr>
              <a:t>Himachal</a:t>
            </a:r>
            <a:r>
              <a:rPr sz="2400" spc="-5" dirty="0">
                <a:solidFill>
                  <a:srgbClr val="073D87"/>
                </a:solidFill>
                <a:latin typeface="Candara"/>
                <a:cs typeface="Candara"/>
              </a:rPr>
              <a:t> </a:t>
            </a: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Pradesh</a:t>
            </a:r>
            <a:endParaRPr sz="2400" dirty="0">
              <a:latin typeface="Candara"/>
              <a:cs typeface="Candara"/>
            </a:endParaRPr>
          </a:p>
          <a:p>
            <a:pPr marL="2609215" indent="-274320">
              <a:lnSpc>
                <a:spcPct val="100000"/>
              </a:lnSpc>
              <a:spcBef>
                <a:spcPts val="575"/>
              </a:spcBef>
              <a:buClr>
                <a:srgbClr val="31B6FD"/>
              </a:buClr>
              <a:buFont typeface="Symbol"/>
              <a:buChar char=""/>
              <a:tabLst>
                <a:tab pos="2609215" algn="l"/>
              </a:tabLst>
            </a:pP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Punjab</a:t>
            </a:r>
            <a:endParaRPr sz="2400" dirty="0">
              <a:latin typeface="Candara"/>
              <a:cs typeface="Candara"/>
            </a:endParaRPr>
          </a:p>
          <a:p>
            <a:pPr marL="2609215" indent="-274320">
              <a:lnSpc>
                <a:spcPct val="100000"/>
              </a:lnSpc>
              <a:spcBef>
                <a:spcPts val="580"/>
              </a:spcBef>
              <a:buClr>
                <a:srgbClr val="31B6FD"/>
              </a:buClr>
              <a:buFont typeface="Symbol"/>
              <a:buChar char=""/>
              <a:tabLst>
                <a:tab pos="2609215" algn="l"/>
              </a:tabLst>
            </a:pP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Haryana</a:t>
            </a:r>
            <a:endParaRPr sz="2400" dirty="0">
              <a:latin typeface="Candara"/>
              <a:cs typeface="Candara"/>
            </a:endParaRPr>
          </a:p>
          <a:p>
            <a:pPr marL="2609215" indent="-274320">
              <a:lnSpc>
                <a:spcPct val="100000"/>
              </a:lnSpc>
              <a:spcBef>
                <a:spcPts val="575"/>
              </a:spcBef>
              <a:buClr>
                <a:srgbClr val="31B6FD"/>
              </a:buClr>
              <a:buFont typeface="Symbol"/>
              <a:buChar char=""/>
              <a:tabLst>
                <a:tab pos="2609215" algn="l"/>
              </a:tabLst>
            </a:pPr>
            <a:r>
              <a:rPr sz="2400" dirty="0">
                <a:solidFill>
                  <a:srgbClr val="073D87"/>
                </a:solidFill>
                <a:latin typeface="Candara"/>
                <a:cs typeface="Candara"/>
              </a:rPr>
              <a:t>New</a:t>
            </a:r>
            <a:r>
              <a:rPr sz="2400" spc="-20" dirty="0">
                <a:solidFill>
                  <a:srgbClr val="073D87"/>
                </a:solidFill>
                <a:latin typeface="Candara"/>
                <a:cs typeface="Candara"/>
              </a:rPr>
              <a:t> Delhi</a:t>
            </a:r>
            <a:endParaRPr sz="2400" dirty="0">
              <a:latin typeface="Candara"/>
              <a:cs typeface="Candara"/>
            </a:endParaRPr>
          </a:p>
          <a:p>
            <a:pPr marL="2609215" indent="-274320">
              <a:lnSpc>
                <a:spcPct val="100000"/>
              </a:lnSpc>
              <a:spcBef>
                <a:spcPts val="575"/>
              </a:spcBef>
              <a:buClr>
                <a:srgbClr val="31B6FD"/>
              </a:buClr>
              <a:buFont typeface="Symbol"/>
              <a:buChar char=""/>
              <a:tabLst>
                <a:tab pos="2609215" algn="l"/>
              </a:tabLst>
            </a:pP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Rajasthan</a:t>
            </a:r>
            <a:endParaRPr sz="2400" dirty="0">
              <a:latin typeface="Candara"/>
              <a:cs typeface="Candara"/>
            </a:endParaRPr>
          </a:p>
          <a:p>
            <a:pPr marL="2609215" indent="-274320">
              <a:lnSpc>
                <a:spcPct val="100000"/>
              </a:lnSpc>
              <a:spcBef>
                <a:spcPts val="575"/>
              </a:spcBef>
              <a:buClr>
                <a:srgbClr val="31B6FD"/>
              </a:buClr>
              <a:buFont typeface="Symbol"/>
              <a:buChar char=""/>
              <a:tabLst>
                <a:tab pos="2609215" algn="l"/>
              </a:tabLst>
            </a:pPr>
            <a:r>
              <a:rPr sz="2400" spc="-10" dirty="0">
                <a:solidFill>
                  <a:srgbClr val="073D87"/>
                </a:solidFill>
                <a:latin typeface="Candara"/>
                <a:cs typeface="Candara"/>
              </a:rPr>
              <a:t>Mumbai</a:t>
            </a:r>
            <a:endParaRPr sz="2400" dirty="0"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180567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 descr="$PPTXTitle">
            <a:extLst>
              <a:ext uri="{FF2B5EF4-FFF2-40B4-BE49-F238E27FC236}">
                <a16:creationId xmlns:a16="http://schemas.microsoft.com/office/drawing/2014/main" id="{D21A4791-CE40-73BD-8446-60DA2865153A}"/>
              </a:ext>
            </a:extLst>
          </p:cNvPr>
          <p:cNvSpPr txBox="1">
            <a:spLocks/>
          </p:cNvSpPr>
          <p:nvPr/>
        </p:nvSpPr>
        <p:spPr>
          <a:xfrm>
            <a:off x="2878111" y="0"/>
            <a:ext cx="4302177" cy="654536"/>
          </a:xfrm>
          <a:prstGeom prst="rect">
            <a:avLst/>
          </a:prstGeom>
        </p:spPr>
        <p:txBody>
          <a:bodyPr vert="horz" wrap="square" lIns="0" tIns="282446" rIns="0" bIns="0" rtlCol="0" anchor="b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75030">
              <a:spcBef>
                <a:spcPts val="100"/>
              </a:spcBef>
            </a:pPr>
            <a:r>
              <a:rPr lang="en-IN" sz="2400" dirty="0"/>
              <a:t>CUSTOMER</a:t>
            </a:r>
            <a:r>
              <a:rPr lang="en-IN" sz="2400" spc="-90" dirty="0"/>
              <a:t> </a:t>
            </a:r>
            <a:r>
              <a:rPr lang="en-IN" sz="2400" spc="-10" dirty="0"/>
              <a:t>REFERENCES</a:t>
            </a:r>
          </a:p>
        </p:txBody>
      </p:sp>
      <p:pic>
        <p:nvPicPr>
          <p:cNvPr id="1026" name="Picture 158835001">
            <a:extLst>
              <a:ext uri="{FF2B5EF4-FFF2-40B4-BE49-F238E27FC236}">
                <a16:creationId xmlns:a16="http://schemas.microsoft.com/office/drawing/2014/main" id="{F4631EE7-4744-714F-9E7C-1E81DB038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81" y="1428901"/>
            <a:ext cx="2138830" cy="819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C25277-F25F-53A2-FDEC-305AD6FB3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050" y="1455406"/>
            <a:ext cx="1790950" cy="7883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962F6C-C128-5388-4B50-B25C839EE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288" y="1447953"/>
            <a:ext cx="1848108" cy="7883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8CBF0F-3849-90BA-351C-04469CF395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9833" y="1455406"/>
            <a:ext cx="1876687" cy="7883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498636-F31D-1CF4-047E-1A7BF9B74B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281" y="2865962"/>
            <a:ext cx="2138830" cy="6763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785DE7C-ED64-5C92-6F0E-E40241224B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5051" y="2812951"/>
            <a:ext cx="1790950" cy="78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974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</TotalTime>
  <Words>823</Words>
  <Application>Microsoft Office PowerPoint</Application>
  <PresentationFormat>Widescreen</PresentationFormat>
  <Paragraphs>99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Calibri</vt:lpstr>
      <vt:lpstr>Candara</vt:lpstr>
      <vt:lpstr>Lucida Sans Unicode</vt:lpstr>
      <vt:lpstr>Symbol</vt:lpstr>
      <vt:lpstr>Times New Roman</vt:lpstr>
      <vt:lpstr>Trebuchet MS</vt:lpstr>
      <vt:lpstr>Verdana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22</cp:revision>
  <dcterms:created xsi:type="dcterms:W3CDTF">2026-03-11T03:26:12Z</dcterms:created>
  <dcterms:modified xsi:type="dcterms:W3CDTF">2026-03-11T05:30:17Z</dcterms:modified>
</cp:coreProperties>
</file>